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4"/>
  </p:notesMasterIdLst>
  <p:sldIdLst>
    <p:sldId id="272" r:id="rId3"/>
    <p:sldId id="986" r:id="rId4"/>
    <p:sldId id="1307" r:id="rId5"/>
    <p:sldId id="1342" r:id="rId6"/>
    <p:sldId id="1340" r:id="rId7"/>
    <p:sldId id="1341" r:id="rId8"/>
    <p:sldId id="1367" r:id="rId9"/>
    <p:sldId id="1368" r:id="rId10"/>
    <p:sldId id="1372" r:id="rId11"/>
    <p:sldId id="1373" r:id="rId12"/>
    <p:sldId id="1316" r:id="rId13"/>
    <p:sldId id="387" r:id="rId14"/>
    <p:sldId id="1374" r:id="rId15"/>
    <p:sldId id="1375" r:id="rId16"/>
    <p:sldId id="1376" r:id="rId17"/>
    <p:sldId id="1386" r:id="rId18"/>
    <p:sldId id="1377" r:id="rId19"/>
    <p:sldId id="1387" r:id="rId20"/>
    <p:sldId id="1388" r:id="rId21"/>
    <p:sldId id="1393" r:id="rId22"/>
    <p:sldId id="1394" r:id="rId23"/>
    <p:sldId id="1390" r:id="rId24"/>
    <p:sldId id="1391" r:id="rId25"/>
    <p:sldId id="1308" r:id="rId26"/>
    <p:sldId id="269" r:id="rId27"/>
    <p:sldId id="1309" r:id="rId28"/>
    <p:sldId id="1392" r:id="rId29"/>
    <p:sldId id="1310" r:id="rId30"/>
    <p:sldId id="1379" r:id="rId31"/>
    <p:sldId id="1380" r:id="rId32"/>
    <p:sldId id="1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D6"/>
    <a:srgbClr val="000000"/>
    <a:srgbClr val="008CE6"/>
    <a:srgbClr val="FF9500"/>
    <a:srgbClr val="FF3B30"/>
    <a:srgbClr val="00B0F0"/>
    <a:srgbClr val="009193"/>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11"/>
    <p:restoredTop sz="85986"/>
  </p:normalViewPr>
  <p:slideViewPr>
    <p:cSldViewPr snapToGrid="0" snapToObjects="1">
      <p:cViewPr varScale="1">
        <p:scale>
          <a:sx n="126" d="100"/>
          <a:sy n="126" d="100"/>
        </p:scale>
        <p:origin x="1112"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7/13/23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the matrix and nodes</a:t>
            </a:r>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2033466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19</a:t>
            </a:fld>
            <a:endParaRPr lang="en-US"/>
          </a:p>
        </p:txBody>
      </p:sp>
    </p:spTree>
    <p:extLst>
      <p:ext uri="{BB962C8B-B14F-4D97-AF65-F5344CB8AC3E}">
        <p14:creationId xmlns:p14="http://schemas.microsoft.com/office/powerpoint/2010/main" val="2153296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3116045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21</a:t>
            </a:fld>
            <a:endParaRPr lang="en-US"/>
          </a:p>
        </p:txBody>
      </p:sp>
    </p:spTree>
    <p:extLst>
      <p:ext uri="{BB962C8B-B14F-4D97-AF65-F5344CB8AC3E}">
        <p14:creationId xmlns:p14="http://schemas.microsoft.com/office/powerpoint/2010/main" val="98171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1876653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Portuguese: </a:t>
            </a:r>
            <a:r>
              <a:rPr lang="en-GB" b="0" i="0" u="none" strike="noStrike" dirty="0" err="1">
                <a:solidFill>
                  <a:srgbClr val="222222"/>
                </a:solidFill>
                <a:effectLst/>
                <a:latin typeface="Arial" panose="020B0604020202020204" pitchFamily="34" charset="0"/>
              </a:rPr>
              <a:t>Levantamento</a:t>
            </a:r>
            <a:r>
              <a:rPr lang="en-GB" b="0" i="0" u="none" strike="noStrike" dirty="0">
                <a:solidFill>
                  <a:srgbClr val="222222"/>
                </a:solidFill>
                <a:effectLst/>
                <a:latin typeface="Arial" panose="020B0604020202020204" pitchFamily="34" charset="0"/>
              </a:rPr>
              <a:t> Rapido de </a:t>
            </a:r>
            <a:r>
              <a:rPr lang="en-GB" b="0" i="0" u="none" strike="noStrike" dirty="0" err="1">
                <a:solidFill>
                  <a:srgbClr val="222222"/>
                </a:solidFill>
                <a:effectLst/>
                <a:latin typeface="Arial" panose="020B0604020202020204" pitchFamily="34" charset="0"/>
              </a:rPr>
              <a:t>Indice</a:t>
            </a:r>
            <a:r>
              <a:rPr lang="en-GB" b="0" i="0" u="none" strike="noStrike" dirty="0">
                <a:solidFill>
                  <a:srgbClr val="222222"/>
                </a:solidFill>
                <a:effectLst/>
                <a:latin typeface="Arial" panose="020B0604020202020204" pitchFamily="34" charset="0"/>
              </a:rPr>
              <a:t> para </a:t>
            </a:r>
            <a:r>
              <a:rPr lang="en-GB" b="0" i="1" u="none" strike="noStrike" dirty="0">
                <a:solidFill>
                  <a:srgbClr val="222222"/>
                </a:solidFill>
                <a:effectLst/>
                <a:latin typeface="Arial" panose="020B0604020202020204" pitchFamily="34" charset="0"/>
              </a:rPr>
              <a:t>Aedes aegypti</a:t>
            </a:r>
            <a:r>
              <a:rPr lang="en-US" dirty="0"/>
              <a:t>  (Rapid Index Survey for Aedes aegypti)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is to harness this rich resource in order to…</a:t>
            </a:r>
          </a:p>
        </p:txBody>
      </p:sp>
      <p:sp>
        <p:nvSpPr>
          <p:cNvPr id="4" name="Slide Number Placeholder 3"/>
          <p:cNvSpPr>
            <a:spLocks noGrp="1"/>
          </p:cNvSpPr>
          <p:nvPr>
            <p:ph type="sldNum" sz="quarter" idx="5"/>
          </p:nvPr>
        </p:nvSpPr>
        <p:spPr/>
        <p:txBody>
          <a:bodyPr/>
          <a:lstStyle/>
          <a:p>
            <a:fld id="{A3BE0C8E-565D-4B6E-A043-70480901BECB}" type="slidenum">
              <a:rPr lang="en-GB" smtClean="0"/>
              <a:t>25</a:t>
            </a:fld>
            <a:endParaRPr lang="en-GB" dirty="0"/>
          </a:p>
        </p:txBody>
      </p:sp>
    </p:spTree>
    <p:extLst>
      <p:ext uri="{BB962C8B-B14F-4D97-AF65-F5344CB8AC3E}">
        <p14:creationId xmlns:p14="http://schemas.microsoft.com/office/powerpoint/2010/main" val="1560887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methodology, we utilised </a:t>
            </a:r>
          </a:p>
        </p:txBody>
      </p:sp>
      <p:sp>
        <p:nvSpPr>
          <p:cNvPr id="4" name="Slide Number Placeholder 3"/>
          <p:cNvSpPr>
            <a:spLocks noGrp="1"/>
          </p:cNvSpPr>
          <p:nvPr>
            <p:ph type="sldNum" sz="quarter" idx="5"/>
          </p:nvPr>
        </p:nvSpPr>
        <p:spPr/>
        <p:txBody>
          <a:bodyPr/>
          <a:lstStyle/>
          <a:p>
            <a:fld id="{7A62181B-723A-0945-8D8D-6A6BB0D8F5A6}" type="slidenum">
              <a:rPr lang="en-US" smtClean="0"/>
              <a:t>26</a:t>
            </a:fld>
            <a:endParaRPr lang="en-US"/>
          </a:p>
        </p:txBody>
      </p:sp>
    </p:spTree>
    <p:extLst>
      <p:ext uri="{BB962C8B-B14F-4D97-AF65-F5344CB8AC3E}">
        <p14:creationId xmlns:p14="http://schemas.microsoft.com/office/powerpoint/2010/main" val="2599811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27</a:t>
            </a:fld>
            <a:endParaRPr lang="en-US"/>
          </a:p>
        </p:txBody>
      </p:sp>
    </p:spTree>
    <p:extLst>
      <p:ext uri="{BB962C8B-B14F-4D97-AF65-F5344CB8AC3E}">
        <p14:creationId xmlns:p14="http://schemas.microsoft.com/office/powerpoint/2010/main" val="369275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133070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Illustrate what these hierarchies are – and then go into why they are important in next slide</a:t>
            </a:r>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5476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671761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147955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9</a:t>
            </a:fld>
            <a:endParaRPr lang="en-US" altLang="x-none"/>
          </a:p>
        </p:txBody>
      </p:sp>
    </p:spTree>
    <p:extLst>
      <p:ext uri="{BB962C8B-B14F-4D97-AF65-F5344CB8AC3E}">
        <p14:creationId xmlns:p14="http://schemas.microsoft.com/office/powerpoint/2010/main" val="3150620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3106527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16</a:t>
            </a:fld>
            <a:endParaRPr lang="en-US" altLang="x-none"/>
          </a:p>
        </p:txBody>
      </p:sp>
    </p:spTree>
    <p:extLst>
      <p:ext uri="{BB962C8B-B14F-4D97-AF65-F5344CB8AC3E}">
        <p14:creationId xmlns:p14="http://schemas.microsoft.com/office/powerpoint/2010/main" val="358405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iCAR</a:t>
            </a:r>
            <a:r>
              <a:rPr lang="en-GB" dirty="0"/>
              <a:t> model </a:t>
            </a:r>
          </a:p>
          <a:p>
            <a:r>
              <a:rPr lang="en-GB" dirty="0"/>
              <a:t>Counts and reference population</a:t>
            </a:r>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1539712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20D8B7D-18BC-A24A-8093-039A4B4158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3747"/>
            <a:ext cx="12192001" cy="6434253"/>
          </a:xfrm>
          <a:prstGeom prst="rect">
            <a:avLst/>
          </a:prstGeom>
        </p:spPr>
      </p:pic>
      <p:pic>
        <p:nvPicPr>
          <p:cNvPr id="28" name="Picture 27" descr="A picture containing background pattern&#10;&#10;Description automatically generated">
            <a:extLst>
              <a:ext uri="{FF2B5EF4-FFF2-40B4-BE49-F238E27FC236}">
                <a16:creationId xmlns:a16="http://schemas.microsoft.com/office/drawing/2014/main" id="{BFFF9C69-933A-C742-B9B8-555AA5779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419"/>
          <a:stretch/>
        </p:blipFill>
        <p:spPr>
          <a:xfrm>
            <a:off x="-1" y="4898463"/>
            <a:ext cx="12192000" cy="1959538"/>
          </a:xfrm>
          <a:prstGeom prst="rect">
            <a:avLst/>
          </a:prstGeom>
        </p:spPr>
      </p:pic>
      <p:pic>
        <p:nvPicPr>
          <p:cNvPr id="14" name="Picture 13">
            <a:extLst>
              <a:ext uri="{FF2B5EF4-FFF2-40B4-BE49-F238E27FC236}">
                <a16:creationId xmlns:a16="http://schemas.microsoft.com/office/drawing/2014/main" id="{DB922287-4576-CE4A-8FF6-EC4FCAE94E1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92000" cy="1028831"/>
          </a:xfrm>
          <a:prstGeom prst="rect">
            <a:avLst/>
          </a:prstGeom>
        </p:spPr>
      </p:pic>
      <p:sp>
        <p:nvSpPr>
          <p:cNvPr id="2" name="Title 1">
            <a:extLst>
              <a:ext uri="{FF2B5EF4-FFF2-40B4-BE49-F238E27FC236}">
                <a16:creationId xmlns:a16="http://schemas.microsoft.com/office/drawing/2014/main" id="{C4FF44F2-21DA-1A41-A143-999C69AE45A0}"/>
              </a:ext>
            </a:extLst>
          </p:cNvPr>
          <p:cNvSpPr>
            <a:spLocks noGrp="1"/>
          </p:cNvSpPr>
          <p:nvPr>
            <p:ph type="title"/>
          </p:nvPr>
        </p:nvSpPr>
        <p:spPr>
          <a:xfrm>
            <a:off x="540304" y="1441952"/>
            <a:ext cx="6262278" cy="1622009"/>
          </a:xfrm>
        </p:spPr>
        <p:txBody>
          <a:bodyPr/>
          <a:lstStyle>
            <a:lvl1pPr>
              <a:defRPr sz="5000" b="1">
                <a:solidFill>
                  <a:schemeClr val="bg1"/>
                </a:solidFill>
              </a:defRPr>
            </a:lvl1pPr>
          </a:lstStyle>
          <a:p>
            <a:r>
              <a:rPr lang="en-US" dirty="0"/>
              <a:t>Click to edit Master title style</a:t>
            </a:r>
            <a:endParaRPr lang="en-GB" dirty="0"/>
          </a:p>
        </p:txBody>
      </p:sp>
      <p:sp>
        <p:nvSpPr>
          <p:cNvPr id="25" name="Text Placeholder 24">
            <a:extLst>
              <a:ext uri="{FF2B5EF4-FFF2-40B4-BE49-F238E27FC236}">
                <a16:creationId xmlns:a16="http://schemas.microsoft.com/office/drawing/2014/main" id="{BF028202-9341-2543-9E48-99092A827B32}"/>
              </a:ext>
            </a:extLst>
          </p:cNvPr>
          <p:cNvSpPr>
            <a:spLocks noGrp="1"/>
          </p:cNvSpPr>
          <p:nvPr>
            <p:ph type="body" sz="quarter" idx="10"/>
          </p:nvPr>
        </p:nvSpPr>
        <p:spPr>
          <a:xfrm>
            <a:off x="539750" y="3030683"/>
            <a:ext cx="6262688" cy="1281545"/>
          </a:xfrm>
        </p:spPr>
        <p:txBody>
          <a:bodyPr/>
          <a:lstStyle>
            <a:lvl1pPr marL="12700" indent="0">
              <a:lnSpc>
                <a:spcPts val="3000"/>
              </a:lnSpc>
              <a:spcBef>
                <a:spcPts val="0"/>
              </a:spcBef>
              <a:buNone/>
              <a:tabLst/>
              <a:defRPr sz="2500">
                <a:solidFill>
                  <a:schemeClr val="tx1"/>
                </a:solidFill>
              </a:defRPr>
            </a:lvl1pPr>
            <a:lvl2pPr>
              <a:buNone/>
              <a:defRPr sz="2600">
                <a:solidFill>
                  <a:schemeClr val="bg1"/>
                </a:solidFill>
              </a:defRPr>
            </a:lvl2pPr>
            <a:lvl3pPr>
              <a:buNone/>
              <a:defRPr sz="2600">
                <a:solidFill>
                  <a:schemeClr val="bg1"/>
                </a:solidFill>
              </a:defRPr>
            </a:lvl3pPr>
            <a:lvl4pPr>
              <a:buFont typeface="Arial" panose="020B0604020202020204" pitchFamily="34" charset="0"/>
              <a:buNone/>
              <a:defRPr sz="2600">
                <a:solidFill>
                  <a:schemeClr val="bg1"/>
                </a:solidFill>
              </a:defRPr>
            </a:lvl4pPr>
            <a:lvl5pPr>
              <a:buFont typeface="Arial" panose="020B0604020202020204" pitchFamily="34" charset="0"/>
              <a:buNone/>
              <a:defRPr sz="2600">
                <a:solidFill>
                  <a:schemeClr val="bg1"/>
                </a:solidFill>
              </a:defRPr>
            </a:lvl5pPr>
          </a:lstStyle>
          <a:p>
            <a:pPr lvl="0"/>
            <a:r>
              <a:rPr lang="en-US" dirty="0"/>
              <a:t>Click to edit Master text styles</a:t>
            </a:r>
          </a:p>
        </p:txBody>
      </p:sp>
      <p:sp>
        <p:nvSpPr>
          <p:cNvPr id="26" name="Text Placeholder 24">
            <a:extLst>
              <a:ext uri="{FF2B5EF4-FFF2-40B4-BE49-F238E27FC236}">
                <a16:creationId xmlns:a16="http://schemas.microsoft.com/office/drawing/2014/main" id="{24EAD0C5-0B89-9447-9CAF-9ADE48F0D309}"/>
              </a:ext>
            </a:extLst>
          </p:cNvPr>
          <p:cNvSpPr>
            <a:spLocks noGrp="1"/>
          </p:cNvSpPr>
          <p:nvPr>
            <p:ph type="body" sz="quarter" idx="11"/>
          </p:nvPr>
        </p:nvSpPr>
        <p:spPr>
          <a:xfrm>
            <a:off x="539750" y="5576455"/>
            <a:ext cx="6262688" cy="1281545"/>
          </a:xfrm>
        </p:spPr>
        <p:txBody>
          <a:bodyPr/>
          <a:lstStyle>
            <a:lvl1pPr marL="12700" indent="0">
              <a:lnSpc>
                <a:spcPts val="3000"/>
              </a:lnSpc>
              <a:spcBef>
                <a:spcPts val="0"/>
              </a:spcBef>
              <a:buNone/>
              <a:tabLst/>
              <a:defRPr sz="2500">
                <a:solidFill>
                  <a:schemeClr val="tx1"/>
                </a:solidFill>
              </a:defRPr>
            </a:lvl1pPr>
            <a:lvl2pPr>
              <a:buNone/>
              <a:defRPr sz="2600">
                <a:solidFill>
                  <a:schemeClr val="bg1"/>
                </a:solidFill>
              </a:defRPr>
            </a:lvl2pPr>
            <a:lvl3pPr>
              <a:buNone/>
              <a:defRPr sz="2600">
                <a:solidFill>
                  <a:schemeClr val="bg1"/>
                </a:solidFill>
              </a:defRPr>
            </a:lvl3pPr>
            <a:lvl4pPr>
              <a:buFont typeface="Arial" panose="020B0604020202020204" pitchFamily="34" charset="0"/>
              <a:buNone/>
              <a:defRPr sz="2600">
                <a:solidFill>
                  <a:schemeClr val="bg1"/>
                </a:solidFill>
              </a:defRPr>
            </a:lvl4pPr>
            <a:lvl5pPr>
              <a:buFont typeface="Arial" panose="020B0604020202020204" pitchFamily="34" charset="0"/>
              <a:buNone/>
              <a:defRPr sz="2600">
                <a:solidFill>
                  <a:schemeClr val="bg1"/>
                </a:solidFill>
              </a:defRPr>
            </a:lvl5pPr>
          </a:lstStyle>
          <a:p>
            <a:pPr lvl="0"/>
            <a:r>
              <a:rPr lang="en-US" dirty="0"/>
              <a:t>Click to edit Master text styles</a:t>
            </a:r>
          </a:p>
        </p:txBody>
      </p:sp>
      <p:sp>
        <p:nvSpPr>
          <p:cNvPr id="27" name="Text Placeholder 6">
            <a:extLst>
              <a:ext uri="{FF2B5EF4-FFF2-40B4-BE49-F238E27FC236}">
                <a16:creationId xmlns:a16="http://schemas.microsoft.com/office/drawing/2014/main" id="{364B613F-FF5B-9249-ABF5-FCEF89F011FD}"/>
              </a:ext>
            </a:extLst>
          </p:cNvPr>
          <p:cNvSpPr>
            <a:spLocks noGrp="1"/>
          </p:cNvSpPr>
          <p:nvPr>
            <p:ph type="body" sz="quarter" idx="12"/>
          </p:nvPr>
        </p:nvSpPr>
        <p:spPr>
          <a:xfrm>
            <a:off x="539750" y="327079"/>
            <a:ext cx="5822950" cy="528638"/>
          </a:xfrm>
        </p:spPr>
        <p:txBody>
          <a:bodyPr/>
          <a:lstStyle>
            <a:lvl1pPr>
              <a:buNone/>
              <a:defRPr sz="1500" b="1">
                <a:solidFill>
                  <a:schemeClr val="bg1"/>
                </a:solidFill>
              </a:defRPr>
            </a:lvl1pPr>
            <a:lvl2pPr>
              <a:buNone/>
              <a:defRPr sz="1500"/>
            </a:lvl2pPr>
            <a:lvl3pPr>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US" dirty="0"/>
              <a:t>Click to edit Master text styles</a:t>
            </a:r>
          </a:p>
        </p:txBody>
      </p:sp>
    </p:spTree>
    <p:extLst>
      <p:ext uri="{BB962C8B-B14F-4D97-AF65-F5344CB8AC3E}">
        <p14:creationId xmlns:p14="http://schemas.microsoft.com/office/powerpoint/2010/main" val="3361564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7/13/23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7/13/23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7/13/23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7/13/23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7/13/23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7/13/23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1452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7/13/23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7/13/23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7/13/23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7/13/23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7/13/23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7/13/23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06/03/2023</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ucl.ac.uk/social-data" TargetMode="External"/><Relationship Id="rId2" Type="http://schemas.openxmlformats.org/officeDocument/2006/relationships/hyperlink" Target="mailto:a.musah@ucl.ac.uk" TargetMode="Externa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23.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60.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340.png"/><Relationship Id="rId3" Type="http://schemas.openxmlformats.org/officeDocument/2006/relationships/image" Target="../media/image44.png"/><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image" Target="../media/image43.png"/><Relationship Id="rId1" Type="http://schemas.openxmlformats.org/officeDocument/2006/relationships/slideLayout" Target="../slideLayouts/slideLayout21.xml"/><Relationship Id="rId6" Type="http://schemas.openxmlformats.org/officeDocument/2006/relationships/image" Target="../media/image270.png"/><Relationship Id="rId11" Type="http://schemas.openxmlformats.org/officeDocument/2006/relationships/image" Target="../media/image320.png"/><Relationship Id="rId5" Type="http://schemas.openxmlformats.org/officeDocument/2006/relationships/image" Target="../media/image260.pn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0.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94BD3A9-99A8-7B40-BD5F-D042F32E5001}"/>
              </a:ext>
            </a:extLst>
          </p:cNvPr>
          <p:cNvSpPr>
            <a:spLocks noGrp="1"/>
          </p:cNvSpPr>
          <p:nvPr>
            <p:ph type="body" sz="quarter" idx="12"/>
          </p:nvPr>
        </p:nvSpPr>
        <p:spPr>
          <a:xfrm>
            <a:off x="164809" y="338654"/>
            <a:ext cx="5822950" cy="528638"/>
          </a:xfrm>
        </p:spPr>
        <p:txBody>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10" name="Rectangle 9">
            <a:extLst>
              <a:ext uri="{FF2B5EF4-FFF2-40B4-BE49-F238E27FC236}">
                <a16:creationId xmlns:a16="http://schemas.microsoft.com/office/drawing/2014/main" id="{B77F1B39-1543-072A-3B18-1057BC58CD92}"/>
              </a:ext>
            </a:extLst>
          </p:cNvPr>
          <p:cNvSpPr/>
          <p:nvPr/>
        </p:nvSpPr>
        <p:spPr>
          <a:xfrm>
            <a:off x="81866" y="1084047"/>
            <a:ext cx="10948807" cy="4401205"/>
          </a:xfrm>
          <a:prstGeom prst="rect">
            <a:avLst/>
          </a:prstGeom>
        </p:spPr>
        <p:txBody>
          <a:bodyPr wrap="square">
            <a:spAutoFit/>
          </a:bodyPr>
          <a:lstStyle/>
          <a:p>
            <a:r>
              <a:rPr lang="en-GB" sz="2400" b="1" dirty="0">
                <a:solidFill>
                  <a:schemeClr val="bg1"/>
                </a:solidFill>
                <a:latin typeface="Helvetica Neue Light" panose="02000403000000020004" pitchFamily="2" charset="0"/>
                <a:ea typeface="Helvetica Neue Light" panose="02000403000000020004" pitchFamily="2" charset="0"/>
                <a:cs typeface="Calibri Light" charset="0"/>
              </a:rPr>
              <a:t>Continuing Professional Development (CPD) course</a:t>
            </a:r>
          </a:p>
          <a:p>
            <a:r>
              <a:rPr lang="en-GB" sz="2000" dirty="0">
                <a:solidFill>
                  <a:schemeClr val="bg1"/>
                </a:solidFill>
                <a:latin typeface="Helvetica Neue Light" panose="02000403000000020004" pitchFamily="2" charset="0"/>
                <a:ea typeface="Helvetica Neue Light" panose="02000403000000020004" pitchFamily="2" charset="0"/>
                <a:cs typeface="Calibri Light" charset="0"/>
              </a:rPr>
              <a:t>Introduction To Bayesian Inference &amp; Modelling (2022/23)</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600" b="1" cap="all" dirty="0">
                <a:solidFill>
                  <a:schemeClr val="bg1"/>
                </a:solidFill>
                <a:latin typeface="Helvetica Neue Light" panose="02000403000000020004" pitchFamily="2" charset="0"/>
                <a:ea typeface="Helvetica Neue Light" panose="02000403000000020004" pitchFamily="2" charset="0"/>
                <a:cs typeface="Calibri Light" charset="0"/>
              </a:rPr>
              <a:t>Day 4: Bayesian SPATIAL RISK MODELLING IN STAN</a:t>
            </a:r>
            <a:endParaRPr lang="en-GB" sz="2800" cap="all" dirty="0">
              <a:solidFill>
                <a:schemeClr val="bg1"/>
              </a:solidFill>
              <a:latin typeface="Helvetica Neue Light" panose="02000403000000020004" pitchFamily="2" charset="0"/>
              <a:ea typeface="Helvetica Neue Light" panose="02000403000000020004" pitchFamily="2" charset="0"/>
              <a:cs typeface="Calibri Light" charset="0"/>
            </a:endParaRPr>
          </a:p>
          <a:p>
            <a:endParaRPr lang="en-GB" altLang="en-US" sz="16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2"/>
              </a:rPr>
              <a:t>a.musah@ucl.ac.uk</a:t>
            </a:r>
            <a:r>
              <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sp>
        <p:nvSpPr>
          <p:cNvPr id="11" name="Slide Number Placeholder 3">
            <a:extLst>
              <a:ext uri="{FF2B5EF4-FFF2-40B4-BE49-F238E27FC236}">
                <a16:creationId xmlns:a16="http://schemas.microsoft.com/office/drawing/2014/main" id="{BB69E33D-BD5A-1CDA-0917-375D9B374E8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
        <p:nvSpPr>
          <p:cNvPr id="14" name="Text Placeholder 3">
            <a:extLst>
              <a:ext uri="{FF2B5EF4-FFF2-40B4-BE49-F238E27FC236}">
                <a16:creationId xmlns:a16="http://schemas.microsoft.com/office/drawing/2014/main" id="{0C8D2A74-F7A9-9489-ACA1-FDCB4D3FBAED}"/>
              </a:ext>
            </a:extLst>
          </p:cNvPr>
          <p:cNvSpPr txBox="1">
            <a:spLocks/>
          </p:cNvSpPr>
          <p:nvPr/>
        </p:nvSpPr>
        <p:spPr>
          <a:xfrm>
            <a:off x="81866" y="5981576"/>
            <a:ext cx="6262688" cy="784588"/>
          </a:xfrm>
        </p:spPr>
        <p:txBody>
          <a:bodyPr/>
          <a:lstStyle>
            <a:lvl1pPr marL="12700" indent="0" algn="l" defTabSz="914400" rtl="0" eaLnBrk="1" latinLnBrk="0" hangingPunct="1">
              <a:lnSpc>
                <a:spcPts val="3000"/>
              </a:lnSpc>
              <a:spcBef>
                <a:spcPts val="0"/>
              </a:spcBef>
              <a:buFont typeface="Arial"/>
              <a:buNone/>
              <a:tabLst/>
              <a:defRPr sz="25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None/>
              <a:defRPr sz="2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None/>
              <a:defRPr sz="2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2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2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Additional details:</a:t>
            </a:r>
          </a:p>
          <a:p>
            <a:r>
              <a:rPr lang="en-GB" dirty="0">
                <a:latin typeface="Helvetica Neue" panose="02000503000000020004" pitchFamily="2" charset="0"/>
                <a:ea typeface="Helvetica Neue" panose="02000503000000020004" pitchFamily="2" charset="0"/>
                <a:cs typeface="Helvetica Neue" panose="02000503000000020004" pitchFamily="2" charset="0"/>
                <a:hlinkClick r:id="rId3"/>
              </a:rPr>
              <a:t>https://www.ucl.ac.uk/social-data</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174838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Areal data</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495568" y="2827474"/>
            <a:ext cx="11095528" cy="1938992"/>
          </a:xfrm>
          <a:prstGeom prst="rect">
            <a:avLst/>
          </a:prstGeom>
          <a:noFill/>
        </p:spPr>
        <p:txBody>
          <a:bodyPr wrap="square" rtlCol="0">
            <a:spAutoFit/>
          </a:bodyPr>
          <a:lstStyle/>
          <a:p>
            <a:pPr marL="285750" indent="-285750" algn="l">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Examples of areal data are:</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cancer cases in counties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Number of road accidents in districts</a:t>
            </a:r>
          </a:p>
          <a:p>
            <a:pPr marL="742950" lvl="1" indent="-285750">
              <a:buFont typeface="Arial" panose="020B0604020202020204" pitchFamily="34" charset="0"/>
              <a:buChar char="•"/>
            </a:pPr>
            <a:r>
              <a:rPr lang="en-GB" sz="2400" dirty="0">
                <a:latin typeface="Helvetica Neue Light" panose="02000403000000020004" pitchFamily="2" charset="0"/>
                <a:ea typeface="Helvetica Neue Light" panose="02000403000000020004" pitchFamily="2" charset="0"/>
              </a:rPr>
              <a:t>Proportion of people living in poverty in postcode block etc. </a:t>
            </a:r>
          </a:p>
          <a:p>
            <a:pPr algn="l"/>
            <a:endParaRPr lang="en-GB" sz="2400"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830997"/>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Areal, or lattice data arise when dealing with a fixed domain that is partitioned to a finite number of sub-regions at which outcome can be aggregated too</a:t>
            </a:r>
          </a:p>
        </p:txBody>
      </p:sp>
      <p:sp>
        <p:nvSpPr>
          <p:cNvPr id="5" name="TextBox 4">
            <a:extLst>
              <a:ext uri="{FF2B5EF4-FFF2-40B4-BE49-F238E27FC236}">
                <a16:creationId xmlns:a16="http://schemas.microsoft.com/office/drawing/2014/main" id="{20760513-91F5-FB4D-AD7A-3C27B0D4D487}"/>
              </a:ext>
            </a:extLst>
          </p:cNvPr>
          <p:cNvSpPr txBox="1"/>
          <p:nvPr/>
        </p:nvSpPr>
        <p:spPr>
          <a:xfrm>
            <a:off x="403490" y="4750167"/>
            <a:ext cx="11375486" cy="1569660"/>
          </a:xfrm>
          <a:prstGeom prst="rect">
            <a:avLst/>
          </a:prstGeom>
          <a:noFill/>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Often, risk models aim to obtain such estimates within such areas where data is available. We can use </a:t>
            </a:r>
            <a:r>
              <a:rPr lang="en-GB" sz="2400" dirty="0">
                <a:highlight>
                  <a:srgbClr val="C0C0C0"/>
                </a:highlight>
                <a:latin typeface="Helvetica Neue Light" panose="02000403000000020004" pitchFamily="2" charset="0"/>
                <a:ea typeface="Helvetica Neue Light" panose="02000403000000020004" pitchFamily="2" charset="0"/>
              </a:rPr>
              <a:t>Bayesian Hierarchical Models</a:t>
            </a:r>
            <a:r>
              <a:rPr lang="en-GB" sz="2400" dirty="0">
                <a:latin typeface="Helvetica Neue Light" panose="02000403000000020004" pitchFamily="2" charset="0"/>
                <a:ea typeface="Helvetica Neue Light" panose="02000403000000020004" pitchFamily="2" charset="0"/>
              </a:rPr>
              <a:t> in this context, depending on the type of study design, to estimate the following: </a:t>
            </a:r>
            <a:r>
              <a:rPr lang="en-GB" sz="2400" dirty="0">
                <a:highlight>
                  <a:srgbClr val="C0C0C0"/>
                </a:highlight>
                <a:latin typeface="Helvetica Neue Light" panose="02000403000000020004" pitchFamily="2" charset="0"/>
                <a:ea typeface="Helvetica Neue Light" panose="02000403000000020004" pitchFamily="2" charset="0"/>
              </a:rPr>
              <a:t>Odds Ratios (ORs)</a:t>
            </a:r>
            <a:r>
              <a:rPr lang="en-GB" sz="2400" dirty="0">
                <a:latin typeface="Helvetica Neue Light" panose="02000403000000020004" pitchFamily="2" charset="0"/>
                <a:ea typeface="Helvetica Neue Light" panose="02000403000000020004" pitchFamily="2" charset="0"/>
              </a:rPr>
              <a:t> or </a:t>
            </a:r>
            <a:r>
              <a:rPr lang="en-GB" sz="2400" dirty="0">
                <a:highlight>
                  <a:srgbClr val="C0C0C0"/>
                </a:highlight>
                <a:latin typeface="Helvetica Neue Light" panose="02000403000000020004" pitchFamily="2" charset="0"/>
                <a:ea typeface="Helvetica Neue Light" panose="02000403000000020004" pitchFamily="2" charset="0"/>
              </a:rPr>
              <a:t>Relative Risk (RRs)</a:t>
            </a:r>
          </a:p>
        </p:txBody>
      </p:sp>
      <p:pic>
        <p:nvPicPr>
          <p:cNvPr id="8" name="Picture 7">
            <a:extLst>
              <a:ext uri="{FF2B5EF4-FFF2-40B4-BE49-F238E27FC236}">
                <a16:creationId xmlns:a16="http://schemas.microsoft.com/office/drawing/2014/main" id="{DF7D3489-7F87-C813-3768-39E98C70DBA3}"/>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9" name="Text Placeholder 6">
            <a:extLst>
              <a:ext uri="{FF2B5EF4-FFF2-40B4-BE49-F238E27FC236}">
                <a16:creationId xmlns:a16="http://schemas.microsoft.com/office/drawing/2014/main" id="{91FAFF84-19E8-898F-CDFE-784DA3A343C4}"/>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52874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6" y="2304935"/>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RR</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RR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Risk Ratios (RR)</a:t>
            </a:r>
          </a:p>
        </p:txBody>
      </p:sp>
      <p:sp>
        <p:nvSpPr>
          <p:cNvPr id="3" name="TextBox 2">
            <a:extLst>
              <a:ext uri="{FF2B5EF4-FFF2-40B4-BE49-F238E27FC236}">
                <a16:creationId xmlns:a16="http://schemas.microsoft.com/office/drawing/2014/main" id="{E39193E7-3C48-C646-9215-532582E00770}"/>
              </a:ext>
            </a:extLst>
          </p:cNvPr>
          <p:cNvSpPr txBox="1"/>
          <p:nvPr/>
        </p:nvSpPr>
        <p:spPr>
          <a:xfrm>
            <a:off x="549006" y="5825014"/>
            <a:ext cx="3707746" cy="923330"/>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hazards models: </a:t>
            </a:r>
          </a:p>
          <a:p>
            <a:pPr marL="285750" indent="-285750">
              <a:buFontTx/>
              <a:buChar char="-"/>
            </a:pPr>
            <a:r>
              <a:rPr lang="en-GB" dirty="0">
                <a:latin typeface="Helvetica Neue Light" panose="02000403000000020004" pitchFamily="2" charset="0"/>
                <a:ea typeface="Helvetica Neue Light" panose="02000403000000020004" pitchFamily="2" charset="0"/>
              </a:rPr>
              <a:t>Cox Proportional Hazards model</a:t>
            </a:r>
          </a:p>
          <a:p>
            <a:pPr marL="285750" indent="-285750">
              <a:buFontTx/>
              <a:buChar char="-"/>
            </a:pPr>
            <a:r>
              <a:rPr lang="en-GB" dirty="0">
                <a:latin typeface="Helvetica Neue Light" panose="02000403000000020004" pitchFamily="2" charset="0"/>
                <a:ea typeface="Helvetica Neue Light" panose="02000403000000020004" pitchFamily="2" charset="0"/>
              </a:rPr>
              <a:t>Any Poisson model</a:t>
            </a:r>
          </a:p>
        </p:txBody>
      </p:sp>
      <p:sp>
        <p:nvSpPr>
          <p:cNvPr id="6" name="Slide Number Placeholder 3">
            <a:extLst>
              <a:ext uri="{FF2B5EF4-FFF2-40B4-BE49-F238E27FC236}">
                <a16:creationId xmlns:a16="http://schemas.microsoft.com/office/drawing/2014/main" id="{BB0C9962-87E5-3593-1536-0FDD860075F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a:extLst>
              <a:ext uri="{FF2B5EF4-FFF2-40B4-BE49-F238E27FC236}">
                <a16:creationId xmlns:a16="http://schemas.microsoft.com/office/drawing/2014/main" id="{2EBA0855-C287-4E4F-A9DF-F763D7C55590}"/>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5AE6E06B-9529-AD74-C777-414D79F78F3D}"/>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35749261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549007" y="2489656"/>
            <a:ext cx="11248222" cy="2554545"/>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 1 (null value), it means that independent variable has no effect on the </a:t>
            </a:r>
            <a:r>
              <a:rPr lang="en-GB" sz="2000" b="1" dirty="0">
                <a:latin typeface="Helvetica Neue Thin" panose="020B0403020202020204" pitchFamily="34" charset="0"/>
                <a:ea typeface="Helvetica Neue Thin" panose="020B0403020202020204" pitchFamily="34" charset="0"/>
              </a:rPr>
              <a:t>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&lt; 1,  the independent variable has an impact on the outcome – in this case, its reduced effect, or reduced risk on the outcome</a:t>
            </a:r>
          </a:p>
          <a:p>
            <a:endParaRPr lang="en-GB" sz="2000" b="1" dirty="0">
              <a:latin typeface="Helvetica Neue Thin" panose="020B0403020202020204" pitchFamily="34" charset="0"/>
              <a:ea typeface="Helvetica Neue Thin" panose="020B0403020202020204" pitchFamily="34" charset="0"/>
            </a:endParaRPr>
          </a:p>
          <a:p>
            <a:r>
              <a:rPr lang="en-GB" sz="2000" b="1" dirty="0">
                <a:latin typeface="Helvetica Neue Thin" panose="020B0403020202020204" pitchFamily="34" charset="0"/>
                <a:ea typeface="Helvetica Neue Thin" panose="020B0403020202020204" pitchFamily="34" charset="0"/>
              </a:rPr>
              <a:t>OR </a:t>
            </a:r>
            <a:r>
              <a:rPr lang="en-GB" sz="2000" b="1" dirty="0">
                <a:latin typeface="HELVETICA NEUE THIN" panose="020B0403020202020204" pitchFamily="34" charset="0"/>
                <a:ea typeface="HELVETICA NEUE THIN" panose="020B0403020202020204" pitchFamily="34" charset="0"/>
              </a:rPr>
              <a:t>&gt; 1, the independent variable has an impact on the outcome – and so, in this case, its increased effect, or increased risk on the outcome</a:t>
            </a: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Interpretation of Odds Ratios (OR)</a:t>
            </a:r>
          </a:p>
        </p:txBody>
      </p:sp>
      <p:sp>
        <p:nvSpPr>
          <p:cNvPr id="9" name="TextBox 8">
            <a:extLst>
              <a:ext uri="{FF2B5EF4-FFF2-40B4-BE49-F238E27FC236}">
                <a16:creationId xmlns:a16="http://schemas.microsoft.com/office/drawing/2014/main" id="{E2CFA3D4-5368-A048-AA53-FE6D2AB961C5}"/>
              </a:ext>
            </a:extLst>
          </p:cNvPr>
          <p:cNvSpPr txBox="1"/>
          <p:nvPr/>
        </p:nvSpPr>
        <p:spPr>
          <a:xfrm>
            <a:off x="549006" y="5825014"/>
            <a:ext cx="4036361" cy="646331"/>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From models: </a:t>
            </a:r>
          </a:p>
          <a:p>
            <a:pPr marL="285750" indent="-285750">
              <a:buFontTx/>
              <a:buChar char="-"/>
            </a:pPr>
            <a:r>
              <a:rPr lang="en-GB" dirty="0">
                <a:latin typeface="Helvetica Neue Light" panose="02000403000000020004" pitchFamily="2" charset="0"/>
                <a:ea typeface="Helvetica Neue Light" panose="02000403000000020004" pitchFamily="2" charset="0"/>
              </a:rPr>
              <a:t>Binary or Binomial regression model</a:t>
            </a:r>
          </a:p>
        </p:txBody>
      </p:sp>
      <p:sp>
        <p:nvSpPr>
          <p:cNvPr id="3" name="Slide Number Placeholder 3">
            <a:extLst>
              <a:ext uri="{FF2B5EF4-FFF2-40B4-BE49-F238E27FC236}">
                <a16:creationId xmlns:a16="http://schemas.microsoft.com/office/drawing/2014/main" id="{8288B619-D86F-7CFB-05EA-B2A9C4A0037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C8ECBEE6-AB2F-6783-7B90-F9E35667D358}"/>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7" name="Text Placeholder 6">
            <a:extLst>
              <a:ext uri="{FF2B5EF4-FFF2-40B4-BE49-F238E27FC236}">
                <a16:creationId xmlns:a16="http://schemas.microsoft.com/office/drawing/2014/main" id="{2A6E6273-DD0B-03A7-0798-0BF8C9332643}"/>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012346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124731-07BE-3F4A-A642-093396E667AE}"/>
              </a:ext>
            </a:extLst>
          </p:cNvPr>
          <p:cNvSpPr txBox="1"/>
          <p:nvPr/>
        </p:nvSpPr>
        <p:spPr>
          <a:xfrm>
            <a:off x="471889" y="2311737"/>
            <a:ext cx="11248222" cy="1015663"/>
          </a:xfrm>
          <a:prstGeom prst="rect">
            <a:avLst/>
          </a:prstGeom>
          <a:solidFill>
            <a:schemeClr val="accent1">
              <a:lumMod val="40000"/>
              <a:lumOff val="60000"/>
            </a:schemeClr>
          </a:solidFill>
          <a:ln>
            <a:solidFill>
              <a:schemeClr val="accent1"/>
            </a:solidFill>
          </a:ln>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Exceedance Probabilities (or Marginals) is a statistical measure describing the probability that an estimated risk value for an areal-unit exceeds a given threshold. </a:t>
            </a:r>
            <a:endParaRPr lang="en-GB" sz="2000" b="1" dirty="0">
              <a:latin typeface="HELVETICA NEUE THIN" panose="020B0403020202020204" pitchFamily="34" charset="0"/>
              <a:ea typeface="HELVETICA NEUE THIN" panose="020B0403020202020204" pitchFamily="34" charset="0"/>
            </a:endParaRPr>
          </a:p>
          <a:p>
            <a:endParaRPr lang="en-GB" sz="2000" dirty="0">
              <a:latin typeface="Helvetica Light" panose="020B0403020202020204" pitchFamily="34" charset="0"/>
            </a:endParaRPr>
          </a:p>
        </p:txBody>
      </p:sp>
      <p:sp>
        <p:nvSpPr>
          <p:cNvPr id="4" name="TextBox 3">
            <a:extLst>
              <a:ext uri="{FF2B5EF4-FFF2-40B4-BE49-F238E27FC236}">
                <a16:creationId xmlns:a16="http://schemas.microsoft.com/office/drawing/2014/main" id="{1ACCA0DA-A953-3A4F-B920-C1741B06A917}"/>
              </a:ext>
            </a:extLst>
          </p:cNvPr>
          <p:cNvSpPr txBox="1"/>
          <p:nvPr/>
        </p:nvSpPr>
        <p:spPr>
          <a:xfrm>
            <a:off x="1668247" y="1437475"/>
            <a:ext cx="8156448" cy="584775"/>
          </a:xfrm>
          <a:prstGeom prst="rect">
            <a:avLst/>
          </a:prstGeom>
          <a:noFill/>
        </p:spPr>
        <p:txBody>
          <a:bodyPr wrap="square" rtlCol="0">
            <a:spAutoFit/>
          </a:bodyPr>
          <a:lstStyle/>
          <a:p>
            <a:pPr algn="ctr"/>
            <a:r>
              <a:rPr lang="en-US" sz="3200" b="1" dirty="0">
                <a:latin typeface="HELVETICA LIGHT" panose="020B0403020202020204" pitchFamily="34" charset="0"/>
              </a:rPr>
              <a:t>Exceedance Probability</a:t>
            </a:r>
          </a:p>
        </p:txBody>
      </p:sp>
      <p:sp>
        <p:nvSpPr>
          <p:cNvPr id="10" name="TextBox 9">
            <a:extLst>
              <a:ext uri="{FF2B5EF4-FFF2-40B4-BE49-F238E27FC236}">
                <a16:creationId xmlns:a16="http://schemas.microsoft.com/office/drawing/2014/main" id="{81DB4565-ADE2-3442-BC77-9C3770AC09C7}"/>
              </a:ext>
            </a:extLst>
          </p:cNvPr>
          <p:cNvSpPr txBox="1"/>
          <p:nvPr/>
        </p:nvSpPr>
        <p:spPr>
          <a:xfrm>
            <a:off x="427182" y="3708400"/>
            <a:ext cx="11640046" cy="1477328"/>
          </a:xfrm>
          <a:prstGeom prst="rect">
            <a:avLst/>
          </a:prstGeom>
          <a:noFill/>
        </p:spPr>
        <p:txBody>
          <a:bodyPr wrap="square" rtlCol="0">
            <a:spAutoFit/>
          </a:bodyPr>
          <a:lstStyle/>
          <a:p>
            <a:r>
              <a:rPr lang="en-GB" dirty="0">
                <a:latin typeface="Helvetica Neue Light" panose="02000403000000020004" pitchFamily="2" charset="0"/>
                <a:ea typeface="Helvetica Neue Light" panose="02000403000000020004" pitchFamily="2" charset="0"/>
              </a:rPr>
              <a:t>A common example used in every day application are disease risk models, we are usually concerned about areas that have excess risk of a disease type i.e., P(RR &gt; 1.00) or P(OR &gt; 1.00)</a:t>
            </a:r>
          </a:p>
          <a:p>
            <a:endParaRPr lang="en-GB" dirty="0">
              <a:latin typeface="Helvetica Neue Light" panose="02000403000000020004" pitchFamily="2" charset="0"/>
              <a:ea typeface="Helvetica Neue Light" panose="02000403000000020004" pitchFamily="2" charset="0"/>
            </a:endParaRPr>
          </a:p>
          <a:p>
            <a:r>
              <a:rPr lang="en-GB" dirty="0">
                <a:latin typeface="Helvetica Neue Light" panose="02000403000000020004" pitchFamily="2" charset="0"/>
                <a:ea typeface="Helvetica Neue Light" panose="02000403000000020004" pitchFamily="2" charset="0"/>
              </a:rPr>
              <a:t>In epidemiology, the Exceedance Probabilities have been operationalised to detect clusters of areas with exceedingly higher risk of a disease (or adverse event).</a:t>
            </a:r>
          </a:p>
        </p:txBody>
      </p:sp>
      <p:sp>
        <p:nvSpPr>
          <p:cNvPr id="3" name="Slide Number Placeholder 3">
            <a:extLst>
              <a:ext uri="{FF2B5EF4-FFF2-40B4-BE49-F238E27FC236}">
                <a16:creationId xmlns:a16="http://schemas.microsoft.com/office/drawing/2014/main" id="{D37B8C3A-0BD9-7F91-96AC-519AAB1C34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05873AD6-3CFF-8512-DDF1-6EE8FDA5B622}"/>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7" name="Text Placeholder 6">
            <a:extLst>
              <a:ext uri="{FF2B5EF4-FFF2-40B4-BE49-F238E27FC236}">
                <a16:creationId xmlns:a16="http://schemas.microsoft.com/office/drawing/2014/main" id="{D74DFE27-E52E-3E64-9D6D-BCF6E6C8B08C}"/>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10512975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[1] </a:t>
            </a:r>
          </a:p>
        </p:txBody>
      </p:sp>
      <p:sp>
        <p:nvSpPr>
          <p:cNvPr id="7" name="TextBox 6">
            <a:extLst>
              <a:ext uri="{FF2B5EF4-FFF2-40B4-BE49-F238E27FC236}">
                <a16:creationId xmlns:a16="http://schemas.microsoft.com/office/drawing/2014/main" id="{C5DACB40-0617-0748-B13F-D91D2A5A5867}"/>
              </a:ext>
            </a:extLst>
          </p:cNvPr>
          <p:cNvSpPr txBox="1"/>
          <p:nvPr/>
        </p:nvSpPr>
        <p:spPr>
          <a:xfrm>
            <a:off x="457200" y="6135608"/>
            <a:ext cx="436880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Relative Risks (RR)</a:t>
            </a:r>
          </a:p>
        </p:txBody>
      </p:sp>
      <p:sp>
        <p:nvSpPr>
          <p:cNvPr id="8" name="TextBox 7">
            <a:extLst>
              <a:ext uri="{FF2B5EF4-FFF2-40B4-BE49-F238E27FC236}">
                <a16:creationId xmlns:a16="http://schemas.microsoft.com/office/drawing/2014/main" id="{2CDDC677-1E59-BE4F-B30D-0EF1E7D2C891}"/>
              </a:ext>
            </a:extLst>
          </p:cNvPr>
          <p:cNvSpPr txBox="1"/>
          <p:nvPr/>
        </p:nvSpPr>
        <p:spPr>
          <a:xfrm>
            <a:off x="5963920" y="6121400"/>
            <a:ext cx="5212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Overall significance (95% Credibility Intervals)</a:t>
            </a:r>
          </a:p>
        </p:txBody>
      </p:sp>
      <p:sp>
        <p:nvSpPr>
          <p:cNvPr id="3" name="Slide Number Placeholder 3">
            <a:extLst>
              <a:ext uri="{FF2B5EF4-FFF2-40B4-BE49-F238E27FC236}">
                <a16:creationId xmlns:a16="http://schemas.microsoft.com/office/drawing/2014/main" id="{4A67C78C-CDF0-3F43-D339-9155FA3039F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Picture 4" descr="Map&#10;&#10;Description automatically generated">
            <a:extLst>
              <a:ext uri="{FF2B5EF4-FFF2-40B4-BE49-F238E27FC236}">
                <a16:creationId xmlns:a16="http://schemas.microsoft.com/office/drawing/2014/main" id="{D9C59D13-C7D5-877B-F13E-A9066595EA99}"/>
              </a:ext>
            </a:extLst>
          </p:cNvPr>
          <p:cNvPicPr>
            <a:picLocks noChangeAspect="1"/>
          </p:cNvPicPr>
          <p:nvPr/>
        </p:nvPicPr>
        <p:blipFill>
          <a:blip r:embed="rId2"/>
          <a:stretch>
            <a:fillRect/>
          </a:stretch>
        </p:blipFill>
        <p:spPr>
          <a:xfrm>
            <a:off x="722262" y="1179985"/>
            <a:ext cx="4672698" cy="4941415"/>
          </a:xfrm>
          <a:prstGeom prst="rect">
            <a:avLst/>
          </a:prstGeom>
        </p:spPr>
      </p:pic>
      <p:pic>
        <p:nvPicPr>
          <p:cNvPr id="9" name="Picture 8" descr="Map&#10;&#10;Description automatically generated">
            <a:extLst>
              <a:ext uri="{FF2B5EF4-FFF2-40B4-BE49-F238E27FC236}">
                <a16:creationId xmlns:a16="http://schemas.microsoft.com/office/drawing/2014/main" id="{2C7FB29C-DCCA-04AE-D720-B386289D0073}"/>
              </a:ext>
            </a:extLst>
          </p:cNvPr>
          <p:cNvPicPr>
            <a:picLocks noChangeAspect="1"/>
          </p:cNvPicPr>
          <p:nvPr/>
        </p:nvPicPr>
        <p:blipFill>
          <a:blip r:embed="rId3"/>
          <a:stretch>
            <a:fillRect/>
          </a:stretch>
        </p:blipFill>
        <p:spPr>
          <a:xfrm>
            <a:off x="6350000" y="1092796"/>
            <a:ext cx="4826000" cy="4818721"/>
          </a:xfrm>
          <a:prstGeom prst="rect">
            <a:avLst/>
          </a:prstGeom>
        </p:spPr>
      </p:pic>
    </p:spTree>
    <p:extLst>
      <p:ext uri="{BB962C8B-B14F-4D97-AF65-F5344CB8AC3E}">
        <p14:creationId xmlns:p14="http://schemas.microsoft.com/office/powerpoint/2010/main" val="1020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7C5F2B-EE64-8F4A-80D1-9BAF163FFE9D}"/>
              </a:ext>
            </a:extLst>
          </p:cNvPr>
          <p:cNvPicPr>
            <a:picLocks noChangeAspect="1"/>
          </p:cNvPicPr>
          <p:nvPr/>
        </p:nvPicPr>
        <p:blipFill>
          <a:blip r:embed="rId2"/>
          <a:srcRect/>
          <a:stretch/>
        </p:blipFill>
        <p:spPr>
          <a:xfrm>
            <a:off x="1016604" y="64555"/>
            <a:ext cx="10158791" cy="6728890"/>
          </a:xfrm>
          <a:prstGeom prst="rect">
            <a:avLst/>
          </a:prstGeom>
        </p:spPr>
      </p:pic>
      <p:sp>
        <p:nvSpPr>
          <p:cNvPr id="2" name="TextBox 1">
            <a:extLst>
              <a:ext uri="{FF2B5EF4-FFF2-40B4-BE49-F238E27FC236}">
                <a16:creationId xmlns:a16="http://schemas.microsoft.com/office/drawing/2014/main" id="{1DC23A31-E86B-684A-91B8-E5BF91C16424}"/>
              </a:ext>
            </a:extLst>
          </p:cNvPr>
          <p:cNvSpPr txBox="1"/>
          <p:nvPr/>
        </p:nvSpPr>
        <p:spPr>
          <a:xfrm>
            <a:off x="2138674" y="182602"/>
            <a:ext cx="7650492"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Risks of Road-related casualties in England 2015-2020 [2] </a:t>
            </a:r>
          </a:p>
        </p:txBody>
      </p:sp>
      <p:sp>
        <p:nvSpPr>
          <p:cNvPr id="7" name="TextBox 6">
            <a:extLst>
              <a:ext uri="{FF2B5EF4-FFF2-40B4-BE49-F238E27FC236}">
                <a16:creationId xmlns:a16="http://schemas.microsoft.com/office/drawing/2014/main" id="{C5DACB40-0617-0748-B13F-D91D2A5A5867}"/>
              </a:ext>
            </a:extLst>
          </p:cNvPr>
          <p:cNvSpPr txBox="1"/>
          <p:nvPr/>
        </p:nvSpPr>
        <p:spPr>
          <a:xfrm>
            <a:off x="1214120" y="6131560"/>
            <a:ext cx="9149080"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Exceedance Probability i.e., P(RR &gt; 1.40) (i.e., risk are 40% higher than expected)</a:t>
            </a:r>
          </a:p>
        </p:txBody>
      </p:sp>
      <p:sp>
        <p:nvSpPr>
          <p:cNvPr id="3" name="TextBox 2">
            <a:extLst>
              <a:ext uri="{FF2B5EF4-FFF2-40B4-BE49-F238E27FC236}">
                <a16:creationId xmlns:a16="http://schemas.microsoft.com/office/drawing/2014/main" id="{822B084A-CF08-134A-88AB-B53A55E7E73F}"/>
              </a:ext>
            </a:extLst>
          </p:cNvPr>
          <p:cNvSpPr txBox="1"/>
          <p:nvPr/>
        </p:nvSpPr>
        <p:spPr>
          <a:xfrm>
            <a:off x="8229600" y="3220720"/>
            <a:ext cx="3779520" cy="1200329"/>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areas in darker reds are perhaps priority areas for some road safety policy should be implemented?</a:t>
            </a:r>
          </a:p>
        </p:txBody>
      </p:sp>
      <p:sp>
        <p:nvSpPr>
          <p:cNvPr id="5" name="Slide Number Placeholder 3">
            <a:extLst>
              <a:ext uri="{FF2B5EF4-FFF2-40B4-BE49-F238E27FC236}">
                <a16:creationId xmlns:a16="http://schemas.microsoft.com/office/drawing/2014/main" id="{ADB5E849-108A-D7AF-EE05-20DF023D69E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55464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BE7335-A403-5A66-7B34-5FD1553EFE24}"/>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Intrinsic Conditional Autoregressive models (ICARs)</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55928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43470" y="1072245"/>
            <a:ext cx="11095527"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err="1">
                <a:latin typeface="HELVETICA NEUE LIGHT" panose="02000403000000020004" pitchFamily="2" charset="0"/>
                <a:ea typeface="HELVETICA NEUE LIGHT" panose="02000403000000020004" pitchFamily="2" charset="0"/>
                <a:cs typeface="Helvetica Neue" panose="02000503000000020004" pitchFamily="2" charset="0"/>
              </a:rPr>
              <a:t>Besag</a:t>
            </a:r>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-York-Mollie (BYM) model</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543469" y="3069725"/>
            <a:ext cx="11095528" cy="3693319"/>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This is a type of hierarchical model which includes a </a:t>
            </a:r>
            <a:r>
              <a:rPr lang="en-GB" dirty="0">
                <a:highlight>
                  <a:srgbClr val="C0C0C0"/>
                </a:highlight>
                <a:latin typeface="Helvetica Neue Light" panose="02000403000000020004" pitchFamily="2" charset="0"/>
                <a:ea typeface="Helvetica Neue Light" panose="02000403000000020004" pitchFamily="2" charset="0"/>
              </a:rPr>
              <a:t>spatial random effect</a:t>
            </a:r>
            <a:r>
              <a:rPr lang="en-GB" dirty="0">
                <a:latin typeface="Helvetica Neue Light" panose="02000403000000020004" pitchFamily="2" charset="0"/>
                <a:ea typeface="Helvetica Neue Light" panose="02000403000000020004" pitchFamily="2" charset="0"/>
              </a:rPr>
              <a:t>,</a:t>
            </a:r>
          </a:p>
          <a:p>
            <a:pPr marL="285750" indent="-285750" algn="l">
              <a:buFont typeface="Arial" panose="020B0604020202020204" pitchFamily="34" charset="0"/>
              <a:buChar char="•"/>
            </a:pPr>
            <a:endParaRPr lang="en-GB" dirty="0">
              <a:highlight>
                <a:srgbClr val="C0C0C0"/>
              </a:highlight>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heavy dependent on </a:t>
            </a:r>
            <a:r>
              <a:rPr lang="en-GB" dirty="0">
                <a:highlight>
                  <a:srgbClr val="C0C0C0"/>
                </a:highlight>
                <a:latin typeface="Helvetica Neue Light" panose="02000403000000020004" pitchFamily="2" charset="0"/>
                <a:ea typeface="Helvetica Neue Light" panose="02000403000000020004" pitchFamily="2" charset="0"/>
              </a:rPr>
              <a:t>neighbourhood adjacency matrix</a:t>
            </a:r>
          </a:p>
          <a:p>
            <a:pPr marL="285750" indent="-285750" algn="l">
              <a:buFont typeface="Arial" panose="020B0604020202020204" pitchFamily="34" charset="0"/>
              <a:buChar char="•"/>
            </a:pPr>
            <a:endParaRPr lang="en-GB" dirty="0">
              <a:highlight>
                <a:srgbClr val="C0C0C0"/>
              </a:highlight>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There are two versions of this model: </a:t>
            </a:r>
          </a:p>
          <a:p>
            <a:pPr marL="800100" lvl="1" indent="-342900">
              <a:buFont typeface="Wingdings" pitchFamily="2" charset="2"/>
              <a:buChar char="v"/>
            </a:pPr>
            <a:r>
              <a:rPr lang="en-GB" dirty="0">
                <a:latin typeface="Helvetica Neue Light" panose="02000403000000020004" pitchFamily="2" charset="0"/>
                <a:ea typeface="Helvetica Neue Light" panose="02000403000000020004" pitchFamily="2" charset="0"/>
              </a:rPr>
              <a:t>BYM model that has a spatial effect term only that’s treated a smoothing term (multiplied by an error term): Conditional Autoregressive Model (CAR)</a:t>
            </a:r>
          </a:p>
          <a:p>
            <a:pPr marL="800100" lvl="1" indent="-342900">
              <a:buFont typeface="Wingdings" pitchFamily="2" charset="2"/>
              <a:buChar char="v"/>
            </a:pPr>
            <a:r>
              <a:rPr lang="en-GB" u="sng" dirty="0">
                <a:latin typeface="Helvetica Neue Light" panose="02000403000000020004" pitchFamily="2" charset="0"/>
                <a:ea typeface="Helvetica Neue Light" panose="02000403000000020004" pitchFamily="2" charset="0"/>
              </a:rPr>
              <a:t>BYM model that has both a spatial effect term which is treated a </a:t>
            </a:r>
            <a:r>
              <a:rPr lang="en-GB" u="sng" dirty="0">
                <a:highlight>
                  <a:srgbClr val="C0C0C0"/>
                </a:highlight>
                <a:latin typeface="Helvetica Neue Light" panose="02000403000000020004" pitchFamily="2" charset="0"/>
                <a:ea typeface="Helvetica Neue Light" panose="02000403000000020004" pitchFamily="2" charset="0"/>
              </a:rPr>
              <a:t>structured random effect</a:t>
            </a:r>
            <a:r>
              <a:rPr lang="en-GB" u="sng" dirty="0">
                <a:latin typeface="Helvetica Neue Light" panose="02000403000000020004" pitchFamily="2" charset="0"/>
                <a:ea typeface="Helvetica Neue Light" panose="02000403000000020004" pitchFamily="2" charset="0"/>
              </a:rPr>
              <a:t>, and the error term is an </a:t>
            </a:r>
            <a:r>
              <a:rPr lang="en-GB" u="sng" dirty="0">
                <a:highlight>
                  <a:srgbClr val="C0C0C0"/>
                </a:highlight>
                <a:latin typeface="Helvetica Neue Light" panose="02000403000000020004" pitchFamily="2" charset="0"/>
                <a:ea typeface="Helvetica Neue Light" panose="02000403000000020004" pitchFamily="2" charset="0"/>
              </a:rPr>
              <a:t>unstructured noise</a:t>
            </a:r>
            <a:r>
              <a:rPr lang="en-GB" u="sng" dirty="0">
                <a:latin typeface="Helvetica Neue Light" panose="02000403000000020004" pitchFamily="2" charset="0"/>
                <a:ea typeface="Helvetica Neue Light" panose="02000403000000020004" pitchFamily="2" charset="0"/>
              </a:rPr>
              <a:t>: </a:t>
            </a:r>
            <a:r>
              <a:rPr lang="en-GB" b="1" u="sng" dirty="0" err="1">
                <a:latin typeface="Helvetica Neue Light" panose="02000403000000020004" pitchFamily="2" charset="0"/>
                <a:ea typeface="Helvetica Neue Light" panose="02000403000000020004" pitchFamily="2" charset="0"/>
              </a:rPr>
              <a:t>Intrinisic</a:t>
            </a:r>
            <a:r>
              <a:rPr lang="en-GB" b="1" u="sng" dirty="0">
                <a:latin typeface="Helvetica Neue Light" panose="02000403000000020004" pitchFamily="2" charset="0"/>
                <a:ea typeface="Helvetica Neue Light" panose="02000403000000020004" pitchFamily="2" charset="0"/>
              </a:rPr>
              <a:t> Conditional Autoregressive Model (</a:t>
            </a:r>
            <a:r>
              <a:rPr lang="en-GB" b="1" u="sng" dirty="0" err="1">
                <a:latin typeface="Helvetica Neue Light" panose="02000403000000020004" pitchFamily="2" charset="0"/>
                <a:ea typeface="Helvetica Neue Light" panose="02000403000000020004" pitchFamily="2" charset="0"/>
              </a:rPr>
              <a:t>iICAR</a:t>
            </a:r>
            <a:r>
              <a:rPr lang="en-GB" b="1" u="sng" dirty="0">
                <a:latin typeface="Helvetica Neue Light" panose="02000403000000020004" pitchFamily="2" charset="0"/>
                <a:ea typeface="Helvetica Neue Light" panose="02000403000000020004" pitchFamily="2" charset="0"/>
              </a:rPr>
              <a:t>)</a:t>
            </a:r>
          </a:p>
          <a:p>
            <a:pPr marL="285750" indent="-285750" algn="l">
              <a:buFont typeface="Arial" panose="020B0604020202020204" pitchFamily="34" charset="0"/>
              <a:buChar char="•"/>
            </a:pPr>
            <a:endParaRPr lang="en-GB" dirty="0">
              <a:highlight>
                <a:srgbClr val="C0C0C0"/>
              </a:highlight>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fitting data to this type of model – the best choice of the likelihood function (i.e., statistical model) is </a:t>
            </a:r>
            <a:r>
              <a:rPr lang="en-GB" dirty="0">
                <a:highlight>
                  <a:srgbClr val="C0C0C0"/>
                </a:highlight>
                <a:latin typeface="Helvetica Neue Light" panose="02000403000000020004" pitchFamily="2" charset="0"/>
                <a:ea typeface="Helvetica Neue Light" panose="02000403000000020004" pitchFamily="2" charset="0"/>
              </a:rPr>
              <a:t>Poisson (i.e., aggregated counts to areas)</a:t>
            </a:r>
            <a:r>
              <a:rPr lang="en-GB" dirty="0">
                <a:latin typeface="Helvetica Neue Light" panose="02000403000000020004" pitchFamily="2" charset="0"/>
                <a:ea typeface="Helvetica Neue Light" panose="02000403000000020004" pitchFamily="2" charset="0"/>
              </a:rPr>
              <a:t>. where you have counts and denominators that represent the reference population.</a:t>
            </a:r>
          </a:p>
        </p:txBody>
      </p:sp>
      <p:sp>
        <p:nvSpPr>
          <p:cNvPr id="7" name="TextBox 6">
            <a:extLst>
              <a:ext uri="{FF2B5EF4-FFF2-40B4-BE49-F238E27FC236}">
                <a16:creationId xmlns:a16="http://schemas.microsoft.com/office/drawing/2014/main" id="{BEBB0A1D-FC13-7245-9575-3BDCF0C13F6C}"/>
              </a:ext>
            </a:extLst>
          </p:cNvPr>
          <p:cNvSpPr txBox="1"/>
          <p:nvPr/>
        </p:nvSpPr>
        <p:spPr>
          <a:xfrm>
            <a:off x="495568" y="1692334"/>
            <a:ext cx="11191330" cy="120032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400" dirty="0">
                <a:latin typeface="Helvetica Neue Light" panose="02000403000000020004" pitchFamily="2" charset="0"/>
                <a:ea typeface="Helvetica Neue Light" panose="02000403000000020004" pitchFamily="2" charset="0"/>
              </a:rPr>
              <a:t>This is a popular spatial model which takes into account that the data may potentially be spatially correlated and the observations in the neighbouring areas may be more similar than observations in areas that are distant from each other.</a:t>
            </a:r>
          </a:p>
        </p:txBody>
      </p:sp>
      <p:pic>
        <p:nvPicPr>
          <p:cNvPr id="5" name="Picture 4">
            <a:extLst>
              <a:ext uri="{FF2B5EF4-FFF2-40B4-BE49-F238E27FC236}">
                <a16:creationId xmlns:a16="http://schemas.microsoft.com/office/drawing/2014/main" id="{18E3EF47-B395-DA6A-CA4E-699E8F40C77F}"/>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715C7782-EEA4-8695-A860-FC4BDB5DA95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028789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drawing of a flower&#10;&#10;Description automatically generated with low confidence">
            <a:extLst>
              <a:ext uri="{FF2B5EF4-FFF2-40B4-BE49-F238E27FC236}">
                <a16:creationId xmlns:a16="http://schemas.microsoft.com/office/drawing/2014/main" id="{67816BCB-ABE2-FFBE-3459-D628E8556AF6}"/>
              </a:ext>
            </a:extLst>
          </p:cNvPr>
          <p:cNvPicPr>
            <a:picLocks noChangeAspect="1"/>
          </p:cNvPicPr>
          <p:nvPr/>
        </p:nvPicPr>
        <p:blipFill>
          <a:blip r:embed="rId3"/>
          <a:stretch>
            <a:fillRect/>
          </a:stretch>
        </p:blipFill>
        <p:spPr>
          <a:xfrm>
            <a:off x="7788496" y="820651"/>
            <a:ext cx="4362481" cy="4595735"/>
          </a:xfrm>
          <a:prstGeom prst="rect">
            <a:avLst/>
          </a:prstGeom>
        </p:spPr>
      </p:pic>
      <p:pic>
        <p:nvPicPr>
          <p:cNvPr id="2" name="Picture 1" descr="Map&#10;&#10;Description automatically generated">
            <a:extLst>
              <a:ext uri="{FF2B5EF4-FFF2-40B4-BE49-F238E27FC236}">
                <a16:creationId xmlns:a16="http://schemas.microsoft.com/office/drawing/2014/main" id="{0F6E66C2-379D-7B1C-AEFC-71C2927C656D}"/>
              </a:ext>
            </a:extLst>
          </p:cNvPr>
          <p:cNvPicPr>
            <a:picLocks noChangeAspect="1"/>
          </p:cNvPicPr>
          <p:nvPr/>
        </p:nvPicPr>
        <p:blipFill>
          <a:blip r:embed="rId4"/>
          <a:stretch>
            <a:fillRect/>
          </a:stretch>
        </p:blipFill>
        <p:spPr>
          <a:xfrm>
            <a:off x="146679" y="1432722"/>
            <a:ext cx="3271110" cy="3694829"/>
          </a:xfrm>
          <a:prstGeom prst="rect">
            <a:avLst/>
          </a:prstGeom>
        </p:spPr>
      </p:pic>
      <p:sp>
        <p:nvSpPr>
          <p:cNvPr id="4" name="TextBox 3">
            <a:extLst>
              <a:ext uri="{FF2B5EF4-FFF2-40B4-BE49-F238E27FC236}">
                <a16:creationId xmlns:a16="http://schemas.microsoft.com/office/drawing/2014/main" id="{9075C5F3-8F27-77A8-CDD0-DF87782EF0C3}"/>
              </a:ext>
            </a:extLst>
          </p:cNvPr>
          <p:cNvSpPr txBox="1"/>
          <p:nvPr/>
        </p:nvSpPr>
        <p:spPr>
          <a:xfrm>
            <a:off x="630768" y="305385"/>
            <a:ext cx="2787021" cy="646331"/>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Geographically accurate </a:t>
            </a:r>
          </a:p>
          <a:p>
            <a:r>
              <a:rPr lang="en-GB" b="1" dirty="0">
                <a:latin typeface="HELVETICA NEUE LIGHT" panose="02000403000000020004" pitchFamily="2" charset="0"/>
                <a:ea typeface="HELVETICA NEUE LIGHT" panose="02000403000000020004" pitchFamily="2" charset="0"/>
              </a:rPr>
              <a:t>neighbourhood structure</a:t>
            </a:r>
          </a:p>
        </p:txBody>
      </p:sp>
      <p:pic>
        <p:nvPicPr>
          <p:cNvPr id="5" name="Picture 4" descr="Chart, scatter chart&#10;&#10;Description automatically generated">
            <a:extLst>
              <a:ext uri="{FF2B5EF4-FFF2-40B4-BE49-F238E27FC236}">
                <a16:creationId xmlns:a16="http://schemas.microsoft.com/office/drawing/2014/main" id="{8C1395D5-09D0-831B-CC63-335FED386F6D}"/>
              </a:ext>
            </a:extLst>
          </p:cNvPr>
          <p:cNvPicPr>
            <a:picLocks noChangeAspect="1"/>
          </p:cNvPicPr>
          <p:nvPr/>
        </p:nvPicPr>
        <p:blipFill rotWithShape="1">
          <a:blip r:embed="rId5"/>
          <a:srcRect l="22104" t="4695" r="21444"/>
          <a:stretch/>
        </p:blipFill>
        <p:spPr>
          <a:xfrm>
            <a:off x="4097107" y="1283615"/>
            <a:ext cx="3915206" cy="3993041"/>
          </a:xfrm>
          <a:prstGeom prst="rect">
            <a:avLst/>
          </a:prstGeom>
        </p:spPr>
      </p:pic>
      <p:sp>
        <p:nvSpPr>
          <p:cNvPr id="6" name="TextBox 5">
            <a:extLst>
              <a:ext uri="{FF2B5EF4-FFF2-40B4-BE49-F238E27FC236}">
                <a16:creationId xmlns:a16="http://schemas.microsoft.com/office/drawing/2014/main" id="{31D54D09-B011-7D12-BEAF-ABF4FE6404E0}"/>
              </a:ext>
            </a:extLst>
          </p:cNvPr>
          <p:cNvSpPr txBox="1"/>
          <p:nvPr/>
        </p:nvSpPr>
        <p:spPr>
          <a:xfrm>
            <a:off x="4485480" y="31549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graph format</a:t>
            </a:r>
          </a:p>
        </p:txBody>
      </p:sp>
      <p:sp>
        <p:nvSpPr>
          <p:cNvPr id="7" name="TextBox 6">
            <a:extLst>
              <a:ext uri="{FF2B5EF4-FFF2-40B4-BE49-F238E27FC236}">
                <a16:creationId xmlns:a16="http://schemas.microsoft.com/office/drawing/2014/main" id="{F1D6ED22-2791-78C1-8709-2784C28CD554}"/>
              </a:ext>
            </a:extLst>
          </p:cNvPr>
          <p:cNvSpPr txBox="1"/>
          <p:nvPr/>
        </p:nvSpPr>
        <p:spPr>
          <a:xfrm>
            <a:off x="8527622" y="325605"/>
            <a:ext cx="3264035" cy="646331"/>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Adjacency matrix translated to </a:t>
            </a:r>
          </a:p>
          <a:p>
            <a:r>
              <a:rPr lang="en-GB" b="1" dirty="0">
                <a:latin typeface="HELVETICA NEUE LIGHT" panose="02000403000000020004" pitchFamily="2" charset="0"/>
                <a:ea typeface="HELVETICA NEUE LIGHT" panose="02000403000000020004" pitchFamily="2" charset="0"/>
              </a:rPr>
              <a:t>nodes and edge format</a:t>
            </a:r>
          </a:p>
        </p:txBody>
      </p:sp>
      <p:sp>
        <p:nvSpPr>
          <p:cNvPr id="8" name="Slide Number Placeholder 3">
            <a:extLst>
              <a:ext uri="{FF2B5EF4-FFF2-40B4-BE49-F238E27FC236}">
                <a16:creationId xmlns:a16="http://schemas.microsoft.com/office/drawing/2014/main" id="{405463D6-E11E-BCFA-0D0C-D29B89C41598}"/>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7BA075EC-F9A4-29C7-4498-CEDA098CF4EC}"/>
              </a:ext>
            </a:extLst>
          </p:cNvPr>
          <p:cNvSpPr txBox="1"/>
          <p:nvPr/>
        </p:nvSpPr>
        <p:spPr>
          <a:xfrm>
            <a:off x="7983039" y="5446903"/>
            <a:ext cx="389543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Stan only uses the nodes and edges format to reconstruct the adjacency matrix</a:t>
            </a:r>
          </a:p>
        </p:txBody>
      </p:sp>
      <p:sp>
        <p:nvSpPr>
          <p:cNvPr id="10" name="Rectangle 9">
            <a:extLst>
              <a:ext uri="{FF2B5EF4-FFF2-40B4-BE49-F238E27FC236}">
                <a16:creationId xmlns:a16="http://schemas.microsoft.com/office/drawing/2014/main" id="{FFE909D7-58FC-7B31-02E0-039A3E6248BE}"/>
              </a:ext>
            </a:extLst>
          </p:cNvPr>
          <p:cNvSpPr/>
          <p:nvPr/>
        </p:nvSpPr>
        <p:spPr>
          <a:xfrm>
            <a:off x="8012313" y="180975"/>
            <a:ext cx="3914849" cy="6250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9640EE2-D216-DC69-88EB-B64E6B6E1039}"/>
              </a:ext>
            </a:extLst>
          </p:cNvPr>
          <p:cNvSpPr txBox="1"/>
          <p:nvPr/>
        </p:nvSpPr>
        <p:spPr>
          <a:xfrm>
            <a:off x="230095" y="5948476"/>
            <a:ext cx="6065520"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You need to construct a neighbourhood adjacency matrix to account for the spatial configuration of the study area.</a:t>
            </a:r>
          </a:p>
        </p:txBody>
      </p:sp>
    </p:spTree>
    <p:extLst>
      <p:ext uri="{BB962C8B-B14F-4D97-AF65-F5344CB8AC3E}">
        <p14:creationId xmlns:p14="http://schemas.microsoft.com/office/powerpoint/2010/main" val="348070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9F2F4-6A3A-D36C-2D63-1E79C44DD214}"/>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pic>
        <p:nvPicPr>
          <p:cNvPr id="3" name="Picture 2" descr="A black and white drawing of a flower&#10;&#10;Description automatically generated with low confidence">
            <a:extLst>
              <a:ext uri="{FF2B5EF4-FFF2-40B4-BE49-F238E27FC236}">
                <a16:creationId xmlns:a16="http://schemas.microsoft.com/office/drawing/2014/main" id="{B53ED13E-C858-C32D-7873-7A6194DFD84E}"/>
              </a:ext>
            </a:extLst>
          </p:cNvPr>
          <p:cNvPicPr>
            <a:picLocks noChangeAspect="1"/>
          </p:cNvPicPr>
          <p:nvPr/>
        </p:nvPicPr>
        <p:blipFill>
          <a:blip r:embed="rId3"/>
          <a:stretch>
            <a:fillRect/>
          </a:stretch>
        </p:blipFill>
        <p:spPr>
          <a:xfrm>
            <a:off x="111075" y="971549"/>
            <a:ext cx="4218192" cy="4443731"/>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341A181-2C62-F440-0980-4EB59079E91B}"/>
                  </a:ext>
                </a:extLst>
              </p:cNvPr>
              <p:cNvSpPr txBox="1"/>
              <p:nvPr/>
            </p:nvSpPr>
            <p:spPr>
              <a:xfrm>
                <a:off x="4064000" y="814744"/>
                <a:ext cx="7699777" cy="2523768"/>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influence or impact that neighbouring locations have on each other.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Here, we are accounting for the spatial dependence i.e., neighbouring areas (or those closest to each other) are related than distant areas.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Clusters of disease spread, urban development or from a climate point of view – temperature gradient or rainfall etc.,</a:t>
                </a:r>
              </a:p>
            </p:txBody>
          </p:sp>
        </mc:Choice>
        <mc:Fallback>
          <p:sp>
            <p:nvSpPr>
              <p:cNvPr id="4" name="TextBox 3">
                <a:extLst>
                  <a:ext uri="{FF2B5EF4-FFF2-40B4-BE49-F238E27FC236}">
                    <a16:creationId xmlns:a16="http://schemas.microsoft.com/office/drawing/2014/main" id="{E341A181-2C62-F440-0980-4EB59079E91B}"/>
                  </a:ext>
                </a:extLst>
              </p:cNvPr>
              <p:cNvSpPr txBox="1">
                <a:spLocks noRot="1" noChangeAspect="1" noMove="1" noResize="1" noEditPoints="1" noAdjustHandles="1" noChangeArrowheads="1" noChangeShapeType="1" noTextEdit="1"/>
              </p:cNvSpPr>
              <p:nvPr/>
            </p:nvSpPr>
            <p:spPr>
              <a:xfrm>
                <a:off x="4064000" y="814744"/>
                <a:ext cx="7699777" cy="2523768"/>
              </a:xfrm>
              <a:prstGeom prst="rect">
                <a:avLst/>
              </a:prstGeom>
              <a:blipFill>
                <a:blip r:embed="rId4"/>
                <a:stretch>
                  <a:fillRect l="-165" t="-5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4F5BCFC7-2AE7-10C4-DFBB-637500A26E19}"/>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Spatial structured and unstructured random effects [1]</a:t>
            </a:r>
          </a:p>
        </p:txBody>
      </p:sp>
      <p:sp>
        <p:nvSpPr>
          <p:cNvPr id="6" name="TextBox 5">
            <a:extLst>
              <a:ext uri="{FF2B5EF4-FFF2-40B4-BE49-F238E27FC236}">
                <a16:creationId xmlns:a16="http://schemas.microsoft.com/office/drawing/2014/main" id="{5846427F-89C8-CA40-04EA-1D4A4FCD8D37}"/>
              </a:ext>
            </a:extLst>
          </p:cNvPr>
          <p:cNvSpPr txBox="1"/>
          <p:nvPr/>
        </p:nvSpPr>
        <p:spPr>
          <a:xfrm>
            <a:off x="243154" y="5396925"/>
            <a:ext cx="3914775" cy="584775"/>
          </a:xfrm>
          <a:prstGeom prst="rect">
            <a:avLst/>
          </a:prstGeom>
          <a:noFill/>
        </p:spPr>
        <p:txBody>
          <a:bodyPr wrap="square" rtlCol="0">
            <a:spAutoFit/>
          </a:bodyPr>
          <a:lstStyle/>
          <a:p>
            <a:r>
              <a:rPr lang="en-GB" sz="1600" b="1" dirty="0">
                <a:latin typeface="HELVETICA NEUE LIGHT" panose="02000403000000020004" pitchFamily="2" charset="0"/>
                <a:ea typeface="HELVETICA NEUE LIGHT" panose="02000403000000020004" pitchFamily="2" charset="0"/>
              </a:rPr>
              <a:t>Adjacency matrix translated to nodes and edge format</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2D65EA7-28FA-5A37-579D-67FF5079FF87}"/>
                  </a:ext>
                </a:extLst>
              </p:cNvPr>
              <p:cNvSpPr txBox="1"/>
              <p:nvPr/>
            </p:nvSpPr>
            <p:spPr>
              <a:xfrm>
                <a:off x="4157930" y="3581043"/>
                <a:ext cx="7605848" cy="2462213"/>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Unstructured spatial random effects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in an ICAR model refers to the unique characteristics or behaviours of the individual locations that are not influenced by their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means that the values or characteristics of one location are unrelated to the values of its neighbouring locations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Hence, there’s may be no spatial dependence. </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Examples: Cultural boundaries or practices, language, unique landmarks, or a particular maybe housing style of patterns</a:t>
                </a:r>
              </a:p>
            </p:txBody>
          </p:sp>
        </mc:Choice>
        <mc:Fallback>
          <p:sp>
            <p:nvSpPr>
              <p:cNvPr id="11" name="TextBox 10">
                <a:extLst>
                  <a:ext uri="{FF2B5EF4-FFF2-40B4-BE49-F238E27FC236}">
                    <a16:creationId xmlns:a16="http://schemas.microsoft.com/office/drawing/2014/main" id="{B2D65EA7-28FA-5A37-579D-67FF5079FF87}"/>
                  </a:ext>
                </a:extLst>
              </p:cNvPr>
              <p:cNvSpPr txBox="1">
                <a:spLocks noRot="1" noChangeAspect="1" noMove="1" noResize="1" noEditPoints="1" noAdjustHandles="1" noChangeArrowheads="1" noChangeShapeType="1" noTextEdit="1"/>
              </p:cNvSpPr>
              <p:nvPr/>
            </p:nvSpPr>
            <p:spPr>
              <a:xfrm>
                <a:off x="4157930" y="3581043"/>
                <a:ext cx="7605848" cy="2462213"/>
              </a:xfrm>
              <a:prstGeom prst="rect">
                <a:avLst/>
              </a:prstGeom>
              <a:blipFill>
                <a:blip r:embed="rId5"/>
                <a:stretch>
                  <a:fillRect l="-167" r="-500" b="-205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D7E2797-0BAF-5545-8F81-EF64DAD04284}"/>
                  </a:ext>
                </a:extLst>
              </p:cNvPr>
              <p:cNvSpPr txBox="1"/>
              <p:nvPr/>
            </p:nvSpPr>
            <p:spPr>
              <a:xfrm>
                <a:off x="1184275" y="6349378"/>
                <a:ext cx="9309100" cy="307777"/>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In an ICAR model, we can account for both these types of random effects by COMBINING them as </a:t>
                </a:r>
                <a14:m>
                  <m:oMath xmlns:m="http://schemas.openxmlformats.org/officeDocument/2006/math">
                    <m:r>
                      <a:rPr lang="en-GB" sz="1400" b="1" i="1" smtClean="0">
                        <a:latin typeface="Cambria Math" panose="02040503050406030204" pitchFamily="18" charset="0"/>
                        <a:ea typeface="Cambria Math" panose="02040503050406030204" pitchFamily="18" charset="0"/>
                        <a:cs typeface="Helvetica Neue" panose="02000503000000020004" pitchFamily="2" charset="0"/>
                      </a:rPr>
                      <m:t>𝝓</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400" b="1" i="1" smtClean="0">
                        <a:latin typeface="Cambria Math" panose="02040503050406030204" pitchFamily="18" charset="0"/>
                        <a:ea typeface="Cambria Math" panose="02040503050406030204" pitchFamily="18" charset="0"/>
                        <a:cs typeface="Helvetica Neue" panose="02000503000000020004" pitchFamily="2" charset="0"/>
                      </a:rPr>
                      <m:t>𝜽</m:t>
                    </m:r>
                  </m:oMath>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2" name="TextBox 11">
                <a:extLst>
                  <a:ext uri="{FF2B5EF4-FFF2-40B4-BE49-F238E27FC236}">
                    <a16:creationId xmlns:a16="http://schemas.microsoft.com/office/drawing/2014/main" id="{6D7E2797-0BAF-5545-8F81-EF64DAD04284}"/>
                  </a:ext>
                </a:extLst>
              </p:cNvPr>
              <p:cNvSpPr txBox="1">
                <a:spLocks noRot="1" noChangeAspect="1" noMove="1" noResize="1" noEditPoints="1" noAdjustHandles="1" noChangeArrowheads="1" noChangeShapeType="1" noTextEdit="1"/>
              </p:cNvSpPr>
              <p:nvPr/>
            </p:nvSpPr>
            <p:spPr>
              <a:xfrm>
                <a:off x="1184275" y="6349378"/>
                <a:ext cx="9309100" cy="307777"/>
              </a:xfrm>
              <a:prstGeom prst="rect">
                <a:avLst/>
              </a:prstGeom>
              <a:blipFill>
                <a:blip r:embed="rId6"/>
                <a:stretch>
                  <a:fillRect l="-272" t="-4000" b="-20000"/>
                </a:stretch>
              </a:blipFill>
            </p:spPr>
            <p:txBody>
              <a:bodyPr/>
              <a:lstStyle/>
              <a:p>
                <a:r>
                  <a:rPr lang="en-GB">
                    <a:noFill/>
                  </a:rPr>
                  <a:t> </a:t>
                </a:r>
              </a:p>
            </p:txBody>
          </p:sp>
        </mc:Fallback>
      </mc:AlternateContent>
    </p:spTree>
    <p:extLst>
      <p:ext uri="{BB962C8B-B14F-4D97-AF65-F5344CB8AC3E}">
        <p14:creationId xmlns:p14="http://schemas.microsoft.com/office/powerpoint/2010/main" val="2411667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371115" y="1906581"/>
            <a:ext cx="7258805" cy="43133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Hierarchical models and recap</a:t>
            </a: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Types of spatial risk estimation </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Odds ratios (ORs)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Relative risk ratios (RRs)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Exceedance Probabilities</a:t>
            </a: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Spatial intrinsic conditional autoregressive models (</a:t>
            </a:r>
            <a:r>
              <a:rPr lang="en-US" sz="20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iCARs</a:t>
            </a: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1" eaLnBrk="0" fontAlgn="base" hangingPunct="0">
              <a:lnSpc>
                <a:spcPct val="100000"/>
              </a:lnSpc>
              <a:spcBef>
                <a:spcPct val="20000"/>
              </a:spcBef>
              <a:spcAft>
                <a:spcPct val="0"/>
              </a:spcAft>
              <a:buFont typeface="Wingdings" pitchFamily="2" charset="2"/>
              <a:buChar char="v"/>
            </a:pPr>
            <a:r>
              <a:rPr lang="en-US" sz="16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Besag</a:t>
            </a: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-York-Mollie (within an </a:t>
            </a:r>
            <a:r>
              <a:rPr lang="en-US" sz="1600" kern="0" dirty="0" err="1">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iCAR</a:t>
            </a: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 framework)</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Structured and Unstructured Random Effects</a:t>
            </a: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Model formulation from a Bayesian Framework</a:t>
            </a: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Examples and interpretation (using Stan)</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351559" y="1174504"/>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2" name="Slide Number Placeholder 3">
            <a:extLst>
              <a:ext uri="{FF2B5EF4-FFF2-40B4-BE49-F238E27FC236}">
                <a16:creationId xmlns:a16="http://schemas.microsoft.com/office/drawing/2014/main" id="{76F3E351-EC8A-EA93-94BF-63D2F748E07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9" name="Picture 38">
            <a:extLst>
              <a:ext uri="{FF2B5EF4-FFF2-40B4-BE49-F238E27FC236}">
                <a16:creationId xmlns:a16="http://schemas.microsoft.com/office/drawing/2014/main" id="{1028FDE0-BD61-303C-0749-1DB59E95C737}"/>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41" name="Text Placeholder 6">
            <a:extLst>
              <a:ext uri="{FF2B5EF4-FFF2-40B4-BE49-F238E27FC236}">
                <a16:creationId xmlns:a16="http://schemas.microsoft.com/office/drawing/2014/main" id="{D8F1CE5D-8F73-D2E5-0A63-DC0C71BB351A}"/>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9F2F4-6A3A-D36C-2D63-1E79C44DD214}"/>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pic>
        <p:nvPicPr>
          <p:cNvPr id="3" name="Picture 2" descr="A black and white drawing of a flower&#10;&#10;Description automatically generated with low confidence">
            <a:extLst>
              <a:ext uri="{FF2B5EF4-FFF2-40B4-BE49-F238E27FC236}">
                <a16:creationId xmlns:a16="http://schemas.microsoft.com/office/drawing/2014/main" id="{B53ED13E-C858-C32D-7873-7A6194DFD84E}"/>
              </a:ext>
            </a:extLst>
          </p:cNvPr>
          <p:cNvPicPr>
            <a:picLocks noChangeAspect="1"/>
          </p:cNvPicPr>
          <p:nvPr/>
        </p:nvPicPr>
        <p:blipFill rotWithShape="1">
          <a:blip r:embed="rId3"/>
          <a:srcRect l="8500" r="9497"/>
          <a:stretch/>
        </p:blipFill>
        <p:spPr>
          <a:xfrm>
            <a:off x="721360" y="754936"/>
            <a:ext cx="3332480" cy="4281170"/>
          </a:xfrm>
          <a:prstGeom prst="rect">
            <a:avLst/>
          </a:prstGeom>
        </p:spPr>
      </p:pic>
      <p:sp>
        <p:nvSpPr>
          <p:cNvPr id="5" name="TextBox 4">
            <a:extLst>
              <a:ext uri="{FF2B5EF4-FFF2-40B4-BE49-F238E27FC236}">
                <a16:creationId xmlns:a16="http://schemas.microsoft.com/office/drawing/2014/main" id="{4F5BCFC7-2AE7-10C4-DFBB-637500A26E19}"/>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Adding the spatial structured and unstructured effect to the model [2]</a:t>
            </a:r>
          </a:p>
        </p:txBody>
      </p:sp>
      <p:sp>
        <p:nvSpPr>
          <p:cNvPr id="6" name="TextBox 5">
            <a:extLst>
              <a:ext uri="{FF2B5EF4-FFF2-40B4-BE49-F238E27FC236}">
                <a16:creationId xmlns:a16="http://schemas.microsoft.com/office/drawing/2014/main" id="{5846427F-89C8-CA40-04EA-1D4A4FCD8D37}"/>
              </a:ext>
            </a:extLst>
          </p:cNvPr>
          <p:cNvSpPr txBox="1"/>
          <p:nvPr/>
        </p:nvSpPr>
        <p:spPr>
          <a:xfrm>
            <a:off x="264838" y="5310250"/>
            <a:ext cx="4368122" cy="307777"/>
          </a:xfrm>
          <a:prstGeom prst="rect">
            <a:avLst/>
          </a:prstGeom>
          <a:noFill/>
        </p:spPr>
        <p:txBody>
          <a:bodyPr wrap="square" rtlCol="0">
            <a:spAutoFit/>
          </a:bodyPr>
          <a:lstStyle/>
          <a:p>
            <a:r>
              <a:rPr lang="en-GB" sz="1400" b="1" dirty="0">
                <a:latin typeface="HELVETICA NEUE LIGHT" panose="02000403000000020004" pitchFamily="2" charset="0"/>
                <a:ea typeface="HELVETICA NEUE LIGHT" panose="02000403000000020004" pitchFamily="2" charset="0"/>
              </a:rPr>
              <a:t>Adjacency matrix translated to nodes and edge format</a:t>
            </a:r>
          </a:p>
        </p:txBody>
      </p:sp>
      <p:sp>
        <p:nvSpPr>
          <p:cNvPr id="9" name="TextBox 8">
            <a:extLst>
              <a:ext uri="{FF2B5EF4-FFF2-40B4-BE49-F238E27FC236}">
                <a16:creationId xmlns:a16="http://schemas.microsoft.com/office/drawing/2014/main" id="{591B62A6-6E79-503B-9AC3-ADBB5707AAD7}"/>
              </a:ext>
            </a:extLst>
          </p:cNvPr>
          <p:cNvSpPr txBox="1"/>
          <p:nvPr/>
        </p:nvSpPr>
        <p:spPr>
          <a:xfrm>
            <a:off x="198405" y="5655571"/>
            <a:ext cx="4738815"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Node1</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index area of interest;</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Node2</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neighbouring areas connected to the index area defined in Node1.</a:t>
            </a:r>
          </a:p>
          <a:p>
            <a:r>
              <a:rPr lang="en-GB" sz="1000" b="1" dirty="0">
                <a:latin typeface="Helvetica Neue" panose="02000503000000020004" pitchFamily="2" charset="0"/>
                <a:ea typeface="Helvetica Neue" panose="02000503000000020004" pitchFamily="2" charset="0"/>
                <a:cs typeface="Helvetica Neue" panose="02000503000000020004" pitchFamily="2" charset="0"/>
              </a:rPr>
              <a:t>N</a:t>
            </a:r>
            <a:r>
              <a:rPr lang="en-GB" sz="1000" dirty="0">
                <a:latin typeface="Helvetica Neue" panose="02000503000000020004" pitchFamily="2" charset="0"/>
                <a:ea typeface="Helvetica Neue" panose="02000503000000020004" pitchFamily="2" charset="0"/>
                <a:cs typeface="Helvetica Neue" panose="02000503000000020004" pitchFamily="2" charset="0"/>
              </a:rPr>
              <a:t> is the total number of areas.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F3B721E-554E-6ACD-A9FC-EA64EB1DAEF1}"/>
                  </a:ext>
                </a:extLst>
              </p:cNvPr>
              <p:cNvSpPr txBox="1"/>
              <p:nvPr/>
            </p:nvSpPr>
            <p:spPr>
              <a:xfrm>
                <a:off x="5049520" y="842021"/>
                <a:ext cx="6806521" cy="3377207"/>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a:t>
                </a:r>
              </a:p>
              <a:p>
                <a:endParaRPr lang="en-GB" sz="1400"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l-GR" sz="1400" b="1" i="1" smtClean="0">
                          <a:latin typeface="Cambria Math" panose="02040503050406030204" pitchFamily="18" charset="0"/>
                          <a:ea typeface="Cambria Math" panose="02040503050406030204" pitchFamily="18" charset="0"/>
                        </a:rPr>
                        <m:t>𝝓</m:t>
                      </m:r>
                      <m:r>
                        <a:rPr lang="en-GB" sz="1400" b="1" i="1" smtClean="0">
                          <a:latin typeface="Cambria Math" panose="02040503050406030204" pitchFamily="18" charset="0"/>
                          <a:ea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𝜽</m:t>
                      </m:r>
                      <m:r>
                        <a:rPr lang="en-GB" sz="1400" b="1" i="0" smtClean="0">
                          <a:latin typeface="Cambria Math" panose="02040503050406030204" pitchFamily="18" charset="0"/>
                        </a:rPr>
                        <m:t>=</m:t>
                      </m:r>
                      <m:r>
                        <a:rPr lang="en-GB" sz="1400" b="1" i="1">
                          <a:latin typeface="Cambria Math" panose="02040503050406030204" pitchFamily="18" charset="0"/>
                          <a:ea typeface="Cambria Math" panose="02040503050406030204" pitchFamily="18" charset="0"/>
                        </a:rPr>
                        <m:t>𝝈</m:t>
                      </m:r>
                      <m:r>
                        <a:rPr lang="en-GB" sz="1400" b="1" i="1">
                          <a:latin typeface="Cambria Math" panose="02040503050406030204" pitchFamily="18" charset="0"/>
                          <a:ea typeface="Cambria Math" panose="02040503050406030204" pitchFamily="18" charset="0"/>
                        </a:rPr>
                        <m:t>(</m:t>
                      </m:r>
                      <m:rad>
                        <m:radPr>
                          <m:degHide m:val="on"/>
                          <m:ctrlPr>
                            <a:rPr lang="en-GB" sz="1400" b="1" i="1">
                              <a:latin typeface="Cambria Math" panose="02040503050406030204" pitchFamily="18" charset="0"/>
                              <a:ea typeface="Cambria Math" panose="02040503050406030204" pitchFamily="18" charset="0"/>
                            </a:rPr>
                          </m:ctrlPr>
                        </m:radPr>
                        <m:deg/>
                        <m:e>
                          <m:d>
                            <m:dPr>
                              <m:ctrlPr>
                                <a:rPr lang="en-GB" sz="1400" b="1" i="1">
                                  <a:latin typeface="Cambria Math" panose="02040503050406030204" pitchFamily="18" charset="0"/>
                                  <a:ea typeface="Cambria Math" panose="02040503050406030204" pitchFamily="18" charset="0"/>
                                </a:rPr>
                              </m:ctrlPr>
                            </m:dPr>
                            <m:e>
                              <m:r>
                                <a:rPr lang="en-GB" sz="1400" b="1" i="1">
                                  <a:latin typeface="Cambria Math" panose="02040503050406030204" pitchFamily="18" charset="0"/>
                                  <a:ea typeface="Cambria Math" panose="02040503050406030204" pitchFamily="18" charset="0"/>
                                </a:rPr>
                                <m:t>𝟏</m:t>
                              </m:r>
                              <m:r>
                                <a:rPr lang="en-GB" sz="1400" b="1" i="1">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𝝆</m:t>
                              </m:r>
                            </m:e>
                          </m:d>
                          <m:r>
                            <a:rPr lang="en-GB" sz="1400" b="1" i="1">
                              <a:latin typeface="Cambria Math" panose="02040503050406030204" pitchFamily="18" charset="0"/>
                              <a:ea typeface="Cambria Math" panose="02040503050406030204" pitchFamily="18" charset="0"/>
                            </a:rPr>
                            <m:t>𝜽</m:t>
                          </m:r>
                        </m:e>
                      </m:rad>
                      <m:r>
                        <a:rPr lang="en-GB" sz="1400" b="1" i="1">
                          <a:latin typeface="Cambria Math" panose="02040503050406030204" pitchFamily="18" charset="0"/>
                          <a:ea typeface="Cambria Math" panose="02040503050406030204" pitchFamily="18" charset="0"/>
                        </a:rPr>
                        <m:t>+</m:t>
                      </m:r>
                      <m:rad>
                        <m:radPr>
                          <m:degHide m:val="on"/>
                          <m:ctrlPr>
                            <a:rPr lang="en-GB" sz="1400" b="1" i="1">
                              <a:latin typeface="Cambria Math" panose="02040503050406030204" pitchFamily="18" charset="0"/>
                              <a:ea typeface="Cambria Math" panose="02040503050406030204" pitchFamily="18" charset="0"/>
                            </a:rPr>
                          </m:ctrlPr>
                        </m:radPr>
                        <m:deg/>
                        <m:e>
                          <m:r>
                            <a:rPr lang="en-GB" sz="1400" b="1" i="1" smtClean="0">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𝝆</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𝒔</m:t>
                          </m:r>
                          <m:r>
                            <a:rPr lang="en-GB" sz="1400" b="1" i="1" smtClean="0">
                              <a:latin typeface="Cambria Math" panose="02040503050406030204" pitchFamily="18" charset="0"/>
                              <a:ea typeface="Cambria Math" panose="02040503050406030204" pitchFamily="18" charset="0"/>
                            </a:rPr>
                            <m:t>)</m:t>
                          </m:r>
                          <m:r>
                            <a:rPr lang="en-GB" sz="1400" b="1" i="1">
                              <a:latin typeface="Cambria Math" panose="02040503050406030204" pitchFamily="18" charset="0"/>
                              <a:ea typeface="Cambria Math" panose="02040503050406030204" pitchFamily="18" charset="0"/>
                            </a:rPr>
                            <m:t>𝝓</m:t>
                          </m:r>
                        </m:e>
                      </m:rad>
                      <m:r>
                        <a:rPr lang="en-GB" sz="1400" b="1" i="1">
                          <a:latin typeface="Cambria Math" panose="02040503050406030204" pitchFamily="18" charset="0"/>
                          <a:ea typeface="Cambria Math" panose="02040503050406030204" pitchFamily="18" charset="0"/>
                        </a:rPr>
                        <m:t>)</m:t>
                      </m:r>
                    </m:oMath>
                  </m:oMathPara>
                </a14:m>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we use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as a proportion to represent the amount of variance that comes from the spatial random effect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𝜙</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While </a:t>
                </a:r>
                <a14:m>
                  <m:oMath xmlns:m="http://schemas.openxmlformats.org/officeDocument/2006/math">
                    <m:r>
                      <a:rPr lang="en-GB" sz="1400" b="0" i="0" smtClean="0">
                        <a:latin typeface="Cambria Math" panose="02040503050406030204" pitchFamily="18" charset="0"/>
                        <a:ea typeface="Cambria Math" panose="02040503050406030204" pitchFamily="18" charset="0"/>
                        <a:cs typeface="Helvetica Neue" panose="02000503000000020004" pitchFamily="2" charset="0"/>
                      </a:rPr>
                      <m:t>1−</m:t>
                    </m:r>
                    <m:r>
                      <a:rPr lang="en-GB" sz="1400" i="1">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the proportion of the variation that’s unstructured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𝜃</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𝜎</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the overall error</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It is proposed to use a scaling factor </a:t>
                </a:r>
                <a:r>
                  <a:rPr lang="en-GB" sz="1400" i="1" dirty="0">
                    <a:latin typeface="Helvetica Neue" panose="02000503000000020004" pitchFamily="2" charset="0"/>
                    <a:ea typeface="Helvetica Neue" panose="02000503000000020004" pitchFamily="2" charset="0"/>
                    <a:cs typeface="Helvetica Neue" panose="02000503000000020004" pitchFamily="2" charset="0"/>
                  </a:rPr>
                  <a:t>s</a:t>
                </a:r>
                <a:r>
                  <a:rPr lang="en-GB" sz="1400" dirty="0">
                    <a:latin typeface="Helvetica Neue" panose="02000503000000020004" pitchFamily="2" charset="0"/>
                    <a:ea typeface="Helvetica Neue" panose="02000503000000020004" pitchFamily="2" charset="0"/>
                    <a:cs typeface="Helvetica Neue" panose="02000503000000020004" pitchFamily="2" charset="0"/>
                  </a:rPr>
                  <a:t> on the variance for the spatial random effects. This is computed from the geometric mean of </a:t>
                </a:r>
                <a14:m>
                  <m:oMath xmlns:m="http://schemas.openxmlformats.org/officeDocument/2006/math">
                    <m:sSub>
                      <m:sSubPr>
                        <m:ctrlPr>
                          <a:rPr lang="en-GB" sz="14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1400" i="1" smtClean="0">
                            <a:latin typeface="Cambria Math" panose="02040503050406030204" pitchFamily="18" charset="0"/>
                            <a:ea typeface="Cambria Math" panose="02040503050406030204" pitchFamily="18" charset="0"/>
                            <a:cs typeface="Helvetica Neue" panose="02000503000000020004" pitchFamily="2" charset="0"/>
                          </a:rPr>
                          <m:t>𝜙</m:t>
                        </m:r>
                      </m:e>
                      <m:sub>
                        <m:r>
                          <a:rPr lang="en-GB" sz="1400" b="0" i="1" smtClean="0">
                            <a:latin typeface="Cambria Math" panose="02040503050406030204" pitchFamily="18" charset="0"/>
                            <a:ea typeface="Helvetica Neue" panose="02000503000000020004" pitchFamily="2" charset="0"/>
                            <a:cs typeface="Helvetica Neue" panose="02000503000000020004" pitchFamily="2" charset="0"/>
                          </a:rPr>
                          <m:t>𝑖</m:t>
                        </m:r>
                      </m:sub>
                    </m:sSub>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which are on the diagonals adjacency matrix when inverted.</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The prior distribution we use for </a:t>
                </a:r>
                <a14:m>
                  <m:oMath xmlns:m="http://schemas.openxmlformats.org/officeDocument/2006/math">
                    <m:r>
                      <a:rPr lang="en-GB" sz="1400" i="1" smtClean="0">
                        <a:latin typeface="Cambria Math" panose="02040503050406030204" pitchFamily="18" charset="0"/>
                        <a:ea typeface="Cambria Math" panose="02040503050406030204" pitchFamily="18" charset="0"/>
                        <a:cs typeface="Helvetica Neue" panose="02000503000000020004" pitchFamily="2" charset="0"/>
                      </a:rPr>
                      <m:t>𝜌</m:t>
                    </m:r>
                  </m:oMath>
                </a14:m>
                <a:r>
                  <a:rPr lang="en-GB" sz="1400" dirty="0">
                    <a:latin typeface="Helvetica Neue" panose="02000503000000020004" pitchFamily="2" charset="0"/>
                    <a:ea typeface="Helvetica Neue" panose="02000503000000020004" pitchFamily="2" charset="0"/>
                    <a:cs typeface="Helvetica Neue" panose="02000503000000020004" pitchFamily="2" charset="0"/>
                  </a:rPr>
                  <a:t> is beta(0.5, 0.5) (</a:t>
                </a:r>
                <a:r>
                  <a:rPr lang="en-GB"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red-line in graph</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p:sp>
            <p:nvSpPr>
              <p:cNvPr id="10" name="TextBox 9">
                <a:extLst>
                  <a:ext uri="{FF2B5EF4-FFF2-40B4-BE49-F238E27FC236}">
                    <a16:creationId xmlns:a16="http://schemas.microsoft.com/office/drawing/2014/main" id="{CF3B721E-554E-6ACD-A9FC-EA64EB1DAEF1}"/>
                  </a:ext>
                </a:extLst>
              </p:cNvPr>
              <p:cNvSpPr txBox="1">
                <a:spLocks noRot="1" noChangeAspect="1" noMove="1" noResize="1" noEditPoints="1" noAdjustHandles="1" noChangeArrowheads="1" noChangeShapeType="1" noTextEdit="1"/>
              </p:cNvSpPr>
              <p:nvPr/>
            </p:nvSpPr>
            <p:spPr>
              <a:xfrm>
                <a:off x="5049520" y="842021"/>
                <a:ext cx="6806521" cy="3377207"/>
              </a:xfrm>
              <a:prstGeom prst="rect">
                <a:avLst/>
              </a:prstGeom>
              <a:blipFill>
                <a:blip r:embed="rId4"/>
                <a:stretch>
                  <a:fillRect l="-186" t="-749" r="-745" b="-749"/>
                </a:stretch>
              </a:blipFill>
            </p:spPr>
            <p:txBody>
              <a:bodyPr/>
              <a:lstStyle/>
              <a:p>
                <a:r>
                  <a:rPr lang="en-GB">
                    <a:noFill/>
                  </a:rPr>
                  <a:t> </a:t>
                </a:r>
              </a:p>
            </p:txBody>
          </p:sp>
        </mc:Fallback>
      </mc:AlternateContent>
      <p:pic>
        <p:nvPicPr>
          <p:cNvPr id="12" name="Picture 11" descr="Chart&#10;&#10;Description automatically generated">
            <a:extLst>
              <a:ext uri="{FF2B5EF4-FFF2-40B4-BE49-F238E27FC236}">
                <a16:creationId xmlns:a16="http://schemas.microsoft.com/office/drawing/2014/main" id="{B7E247D4-8129-098E-28E6-96FCE817AEAB}"/>
              </a:ext>
            </a:extLst>
          </p:cNvPr>
          <p:cNvPicPr>
            <a:picLocks noChangeAspect="1"/>
          </p:cNvPicPr>
          <p:nvPr/>
        </p:nvPicPr>
        <p:blipFill>
          <a:blip r:embed="rId5"/>
          <a:stretch>
            <a:fillRect/>
          </a:stretch>
        </p:blipFill>
        <p:spPr>
          <a:xfrm>
            <a:off x="5155379" y="4307590"/>
            <a:ext cx="2993928" cy="2378959"/>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CC0FF8F-540C-A417-4B55-C7031BA82F4D}"/>
                  </a:ext>
                </a:extLst>
              </p:cNvPr>
              <p:cNvSpPr txBox="1"/>
              <p:nvPr/>
            </p:nvSpPr>
            <p:spPr>
              <a:xfrm>
                <a:off x="6268719" y="6488668"/>
                <a:ext cx="10956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cs typeface="Helvetica Neue" panose="02000503000000020004" pitchFamily="2" charset="0"/>
                        </a:rPr>
                        <m:t>𝜌</m:t>
                      </m:r>
                    </m:oMath>
                  </m:oMathPara>
                </a14:m>
                <a:endParaRPr lang="en-GB" dirty="0"/>
              </a:p>
            </p:txBody>
          </p:sp>
        </mc:Choice>
        <mc:Fallback>
          <p:sp>
            <p:nvSpPr>
              <p:cNvPr id="14" name="TextBox 13">
                <a:extLst>
                  <a:ext uri="{FF2B5EF4-FFF2-40B4-BE49-F238E27FC236}">
                    <a16:creationId xmlns:a16="http://schemas.microsoft.com/office/drawing/2014/main" id="{4CC0FF8F-540C-A417-4B55-C7031BA82F4D}"/>
                  </a:ext>
                </a:extLst>
              </p:cNvPr>
              <p:cNvSpPr txBox="1">
                <a:spLocks noRot="1" noChangeAspect="1" noMove="1" noResize="1" noEditPoints="1" noAdjustHandles="1" noChangeArrowheads="1" noChangeShapeType="1" noTextEdit="1"/>
              </p:cNvSpPr>
              <p:nvPr/>
            </p:nvSpPr>
            <p:spPr>
              <a:xfrm>
                <a:off x="6268719" y="6488668"/>
                <a:ext cx="1095641" cy="369332"/>
              </a:xfrm>
              <a:prstGeom prst="rect">
                <a:avLst/>
              </a:prstGeom>
              <a:blipFill>
                <a:blip r:embed="rId6"/>
                <a:stretch>
                  <a:fillRect b="-1000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80E60082-9337-4C2E-6141-645FB0134B6C}"/>
              </a:ext>
            </a:extLst>
          </p:cNvPr>
          <p:cNvSpPr txBox="1"/>
          <p:nvPr/>
        </p:nvSpPr>
        <p:spPr>
          <a:xfrm>
            <a:off x="264838" y="6287823"/>
            <a:ext cx="3960940" cy="430887"/>
          </a:xfrm>
          <a:prstGeom prst="rect">
            <a:avLst/>
          </a:prstGeom>
          <a:solidFill>
            <a:schemeClr val="accent1">
              <a:lumMod val="20000"/>
              <a:lumOff val="80000"/>
            </a:schemeClr>
          </a:solidFill>
        </p:spPr>
        <p:txBody>
          <a:bodyPr wrap="square" rtlCol="0">
            <a:spAutoFit/>
          </a:bodyPr>
          <a:lstStyle/>
          <a:p>
            <a:r>
              <a:rPr lang="en-GB" sz="1100" dirty="0">
                <a:latin typeface="Cambria Math" panose="02040503050406030204" pitchFamily="18" charset="0"/>
                <a:ea typeface="Cambria Math" panose="02040503050406030204" pitchFamily="18" charset="0"/>
                <a:cs typeface="Helvetica Neue" panose="02000503000000020004" pitchFamily="2" charset="0"/>
              </a:rPr>
              <a:t>target += -0.5*</a:t>
            </a:r>
            <a:r>
              <a:rPr lang="en-GB" sz="1100" dirty="0" err="1">
                <a:latin typeface="Cambria Math" panose="02040503050406030204" pitchFamily="18" charset="0"/>
                <a:ea typeface="Cambria Math" panose="02040503050406030204" pitchFamily="18" charset="0"/>
                <a:cs typeface="Helvetica Neue" panose="02000503000000020004" pitchFamily="2" charset="0"/>
              </a:rPr>
              <a:t>dot_self</a:t>
            </a:r>
            <a:r>
              <a:rPr lang="en-GB" sz="1100" dirty="0">
                <a:latin typeface="Cambria Math" panose="02040503050406030204" pitchFamily="18" charset="0"/>
                <a:ea typeface="Cambria Math" panose="02040503050406030204" pitchFamily="18" charset="0"/>
                <a:cs typeface="Helvetica Neue" panose="02000503000000020004" pitchFamily="2" charset="0"/>
              </a:rPr>
              <a:t>(phi[node1] – phi[node2])</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sum(phi) ~ normal(0, 0.001*N)</a:t>
            </a:r>
          </a:p>
        </p:txBody>
      </p:sp>
    </p:spTree>
    <p:extLst>
      <p:ext uri="{BB962C8B-B14F-4D97-AF65-F5344CB8AC3E}">
        <p14:creationId xmlns:p14="http://schemas.microsoft.com/office/powerpoint/2010/main" val="3559999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526362" cy="98398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r>
                          <a:rPr lang="en-GB" sz="1400" i="1">
                            <a:latin typeface="Cambria Math" panose="02040503050406030204" pitchFamily="18" charset="0"/>
                            <a:ea typeface="Cambria Math" panose="02040503050406030204" pitchFamily="18" charset="0"/>
                          </a:rPr>
                          <m:t>𝜃</m:t>
                        </m:r>
                      </m:e>
                    </m:rad>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m:t>
                        </m:r>
                        <m:f>
                          <m:fPr>
                            <m:type m:val="lin"/>
                            <m:ctrlPr>
                              <a:rPr lang="en-GB" sz="1400" i="1">
                                <a:latin typeface="Cambria Math" panose="02040503050406030204" pitchFamily="18" charset="0"/>
                                <a:ea typeface="Cambria Math" panose="02040503050406030204" pitchFamily="18" charset="0"/>
                              </a:rPr>
                            </m:ctrlPr>
                          </m:fPr>
                          <m:num>
                            <m:r>
                              <a:rPr lang="en-GB" sz="1400" i="1">
                                <a:latin typeface="Cambria Math" panose="02040503050406030204" pitchFamily="18" charset="0"/>
                                <a:ea typeface="Cambria Math" panose="02040503050406030204" pitchFamily="18" charset="0"/>
                              </a:rPr>
                              <m:t>𝜌</m:t>
                            </m:r>
                          </m:num>
                          <m:den>
                            <m:r>
                              <a:rPr lang="en-GB" sz="1400" i="1">
                                <a:latin typeface="Cambria Math" panose="02040503050406030204" pitchFamily="18" charset="0"/>
                                <a:ea typeface="Cambria Math" panose="02040503050406030204" pitchFamily="18" charset="0"/>
                              </a:rPr>
                              <m:t>𝑠</m:t>
                            </m:r>
                          </m:den>
                        </m:f>
                        <m:r>
                          <a:rPr lang="en-GB" sz="1400" i="1">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𝜙</m:t>
                        </m:r>
                      </m:e>
                    </m:rad>
                    <m:r>
                      <a:rPr lang="en-GB" sz="1400" i="1">
                        <a:latin typeface="Cambria Math" panose="02040503050406030204" pitchFamily="18" charset="0"/>
                        <a:ea typeface="Cambria Math" panose="02040503050406030204" pitchFamily="18" charset="0"/>
                      </a:rPr>
                      <m:t>)</m:t>
                    </m:r>
                  </m:oMath>
                </a14:m>
                <a:endParaRPr lang="en-GB" sz="1400" dirty="0"/>
              </a:p>
            </p:txBody>
          </p:sp>
        </mc:Choice>
        <mc:Fallback>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526362" cy="983987"/>
              </a:xfrm>
              <a:prstGeom prst="rect">
                <a:avLst/>
              </a:prstGeom>
              <a:blipFill>
                <a:blip r:embed="rId3"/>
                <a:stretch>
                  <a:fillRect l="-1831" b="-52500"/>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374916"/>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observed cases in the a neighbourhoods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a:t>
                </a: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cases (derived from</a:t>
                </a:r>
                <a14:m>
                  <m:oMath xmlns:m="http://schemas.openxmlformats.org/officeDocument/2006/math">
                    <m:r>
                      <a:rPr lang="en-GB" sz="1400" dirty="0">
                        <a:latin typeface="Cambria Math" panose="02040503050406030204" pitchFamily="18" charset="0"/>
                        <a:ea typeface="Helvetica Neue Light" panose="02000403000000020004" pitchFamily="2" charset="0"/>
                      </a:rPr>
                      <m:t> </m:t>
                    </m:r>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r>
                      <a:rPr lang="en-GB" sz="1400" b="0" i="1" smtClean="0">
                        <a:latin typeface="Cambria Math" panose="02040503050406030204" pitchFamily="18" charset="0"/>
                        <a:ea typeface="Helvetica Neue Light" panose="02000403000000020004" pitchFamily="2" charset="0"/>
                      </a:rPr>
                      <m:t>𝑅</m:t>
                    </m:r>
                  </m:oMath>
                </a14:m>
                <a:r>
                  <a:rPr lang="en-GB" sz="1400" dirty="0">
                    <a:latin typeface="Helvetica Neue Light" panose="02000403000000020004" pitchFamily="2" charset="0"/>
                    <a:ea typeface="Helvetica Neue Light" panose="02000403000000020004" pitchFamily="2" charset="0"/>
                  </a:rPr>
                  <a:t>)</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for the entire study location (not for each area)</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in the entire study area (intercept)</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b="0" i="1">
                        <a:latin typeface="Cambria Math" panose="02040503050406030204" pitchFamily="18" charset="0"/>
                        <a:ea typeface="Cambria Math" panose="02040503050406030204" pitchFamily="18" charset="0"/>
                      </a:rPr>
                      <m:t>𝜎</m:t>
                    </m:r>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b="0" i="1">
                                <a:latin typeface="Cambria Math" panose="02040503050406030204" pitchFamily="18" charset="0"/>
                                <a:ea typeface="Cambria Math" panose="02040503050406030204" pitchFamily="18" charset="0"/>
                              </a:rPr>
                              <m:t>1−</m:t>
                            </m:r>
                            <m:r>
                              <a:rPr lang="en-GB" sz="1400" b="0" i="1">
                                <a:latin typeface="Cambria Math" panose="02040503050406030204" pitchFamily="18" charset="0"/>
                                <a:ea typeface="Cambria Math" panose="02040503050406030204" pitchFamily="18" charset="0"/>
                              </a:rPr>
                              <m:t>𝜌</m:t>
                            </m:r>
                          </m:e>
                        </m:d>
                        <m:r>
                          <a:rPr lang="en-GB" sz="1400" b="0" i="1">
                            <a:latin typeface="Cambria Math" panose="02040503050406030204" pitchFamily="18" charset="0"/>
                            <a:ea typeface="Cambria Math" panose="02040503050406030204" pitchFamily="18" charset="0"/>
                          </a:rPr>
                          <m:t>𝜃</m:t>
                        </m:r>
                      </m:e>
                    </m:rad>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b="0" i="1" smtClean="0">
                            <a:latin typeface="Cambria Math" panose="02040503050406030204" pitchFamily="18" charset="0"/>
                            <a:ea typeface="Cambria Math" panose="02040503050406030204" pitchFamily="18" charset="0"/>
                          </a:rPr>
                          <m:t>((</m:t>
                        </m:r>
                        <m:f>
                          <m:fPr>
                            <m:type m:val="lin"/>
                            <m:ctrlPr>
                              <a:rPr lang="en-GB" sz="1400" b="0" i="1" smtClean="0">
                                <a:latin typeface="Cambria Math" panose="02040503050406030204" pitchFamily="18" charset="0"/>
                                <a:ea typeface="Cambria Math" panose="02040503050406030204" pitchFamily="18" charset="0"/>
                              </a:rPr>
                            </m:ctrlPr>
                          </m:fPr>
                          <m:num>
                            <m:r>
                              <a:rPr lang="en-GB" sz="1400" i="1">
                                <a:latin typeface="Cambria Math" panose="02040503050406030204" pitchFamily="18" charset="0"/>
                                <a:ea typeface="Cambria Math" panose="02040503050406030204" pitchFamily="18" charset="0"/>
                              </a:rPr>
                              <m:t>𝜌</m:t>
                            </m:r>
                          </m:num>
                          <m:den>
                            <m:r>
                              <a:rPr lang="en-GB" sz="1400" b="0" i="1" smtClean="0">
                                <a:latin typeface="Cambria Math" panose="02040503050406030204" pitchFamily="18" charset="0"/>
                                <a:ea typeface="Cambria Math" panose="02040503050406030204" pitchFamily="18" charset="0"/>
                              </a:rPr>
                              <m:t>𝑠</m:t>
                            </m:r>
                          </m:den>
                        </m:f>
                        <m:r>
                          <a:rPr lang="en-GB" sz="1400" b="0" i="1" smtClean="0">
                            <a:latin typeface="Cambria Math" panose="02040503050406030204" pitchFamily="18" charset="0"/>
                            <a:ea typeface="Cambria Math" panose="02040503050406030204" pitchFamily="18" charset="0"/>
                          </a:rPr>
                          <m:t>)</m:t>
                        </m:r>
                        <m:r>
                          <a:rPr lang="en-GB" sz="1400" b="0" i="1">
                            <a:latin typeface="Cambria Math" panose="02040503050406030204" pitchFamily="18" charset="0"/>
                            <a:ea typeface="Cambria Math" panose="02040503050406030204" pitchFamily="18" charset="0"/>
                          </a:rPr>
                          <m:t>𝜙</m:t>
                        </m:r>
                      </m:e>
                    </m:rad>
                    <m:r>
                      <a:rPr lang="en-GB" sz="1400" b="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374916"/>
              </a:xfrm>
              <a:prstGeom prst="rect">
                <a:avLst/>
              </a:prstGeom>
              <a:blipFill>
                <a:blip r:embed="rId4"/>
                <a:stretch>
                  <a:fillRect l="-431" t="-580" b="-11014"/>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is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and unstructured random effects as with an ICAR specification</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526362" cy="129266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𝜎</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norm</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0, 1</m:t>
                        </m:r>
                      </m:e>
                    </m:d>
                  </m:oMath>
                </a14:m>
                <a:r>
                  <a:rPr lang="en-GB" sz="1400" i="1" dirty="0">
                    <a:solidFill>
                      <a:schemeClr val="tx1"/>
                    </a:solidFill>
                    <a:latin typeface="Cambria Math" panose="02040503050406030204" pitchFamily="18" charset="0"/>
                  </a:rPr>
                  <a:t> </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(alternatives are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gamma(0.001, 0.001)</a:t>
                </a:r>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endParaRPr lang="en-GB" sz="1400" i="1" dirty="0">
                  <a:solidFill>
                    <a:schemeClr val="tx1"/>
                  </a:solidFill>
                  <a:latin typeface="Cambria Math" panose="02040503050406030204" pitchFamily="18" charset="0"/>
                </a:endParaRPr>
              </a:p>
              <a:p>
                <a:r>
                  <a:rPr lang="en-GB" sz="1400" dirty="0">
                    <a:solidFill>
                      <a:schemeClr val="tx1"/>
                    </a:solidFill>
                    <a:ea typeface="Cambria Math" panose="02040503050406030204" pitchFamily="18" charset="0"/>
                  </a:rPr>
                  <a:t>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𝜌</m:t>
                    </m:r>
                    <m:r>
                      <a:rPr lang="en-GB" sz="1400" b="0" i="1" smtClean="0">
                        <a:solidFill>
                          <a:schemeClr val="tx1"/>
                        </a:solidFill>
                        <a:latin typeface="Cambria Math" panose="02040503050406030204" pitchFamily="18" charset="0"/>
                        <a:ea typeface="Cambria Math" panose="02040503050406030204" pitchFamily="18" charset="0"/>
                      </a:rPr>
                      <m:t> ~</m:t>
                    </m:r>
                    <m:r>
                      <a:rPr lang="en-GB" sz="1400" b="0" i="0" smtClean="0">
                        <a:solidFill>
                          <a:schemeClr val="tx1"/>
                        </a:solidFill>
                        <a:latin typeface="Cambria Math" panose="02040503050406030204" pitchFamily="18" charset="0"/>
                        <a:ea typeface="Cambria Math" panose="02040503050406030204" pitchFamily="18" charset="0"/>
                      </a:rPr>
                      <m:t> </m:t>
                    </m:r>
                    <m:r>
                      <m:rPr>
                        <m:sty m:val="p"/>
                      </m:rPr>
                      <a:rPr lang="en-GB" sz="1400" b="0" i="0" smtClean="0">
                        <a:solidFill>
                          <a:schemeClr val="tx1"/>
                        </a:solidFill>
                        <a:latin typeface="Cambria Math" panose="02040503050406030204" pitchFamily="18" charset="0"/>
                        <a:ea typeface="Cambria Math" panose="02040503050406030204" pitchFamily="18" charset="0"/>
                      </a:rPr>
                      <m:t>beta</m:t>
                    </m:r>
                    <m:d>
                      <m:dPr>
                        <m:ctrlPr>
                          <a:rPr lang="en-GB" sz="1400" i="1" smtClean="0">
                            <a:solidFill>
                              <a:schemeClr val="tx1"/>
                            </a:solidFill>
                            <a:latin typeface="Cambria Math" panose="02040503050406030204" pitchFamily="18" charset="0"/>
                          </a:rPr>
                        </m:ctrlPr>
                      </m:dPr>
                      <m:e>
                        <m:r>
                          <a:rPr lang="en-GB" sz="1400" b="0" i="1" smtClean="0">
                            <a:solidFill>
                              <a:schemeClr val="tx1"/>
                            </a:solidFill>
                            <a:latin typeface="Cambria Math" panose="02040503050406030204" pitchFamily="18" charset="0"/>
                          </a:rPr>
                          <m:t>0.5, 0.5</m:t>
                        </m:r>
                      </m:e>
                    </m:d>
                  </m:oMath>
                </a14:m>
                <a:endParaRPr lang="en-GB" sz="1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solidFill>
                      <a:schemeClr val="tx1"/>
                    </a:solidFill>
                    <a:ea typeface="Cambria Math" panose="02040503050406030204" pitchFamily="18" charset="0"/>
                    <a:cs typeface="Helvetica Neue" panose="02000503000000020004" pitchFamily="2" charset="0"/>
                  </a:rPr>
                  <a:t>    </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target += -0.5*</a:t>
                </a:r>
                <a:r>
                  <a:rPr lang="en-GB" sz="1400" dirty="0" err="1">
                    <a:solidFill>
                      <a:schemeClr val="tx1"/>
                    </a:solidFill>
                    <a:latin typeface="Cambria Math" panose="02040503050406030204" pitchFamily="18" charset="0"/>
                    <a:ea typeface="Cambria Math" panose="02040503050406030204" pitchFamily="18" charset="0"/>
                    <a:cs typeface="Helvetica Neue" panose="02000503000000020004" pitchFamily="2" charset="0"/>
                  </a:rPr>
                  <a:t>dot_self</a:t>
                </a:r>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(phi[node1] – phi[node2]) (calculates weights)</a:t>
                </a:r>
              </a:p>
              <a:p>
                <a:r>
                  <a:rPr lang="en-GB" sz="1400" dirty="0">
                    <a:solidFill>
                      <a:schemeClr val="tx1"/>
                    </a:solidFill>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526362" cy="1292662"/>
              </a:xfrm>
              <a:prstGeom prst="rect">
                <a:avLst/>
              </a:prstGeom>
              <a:blipFill>
                <a:blip r:embed="rId5"/>
                <a:stretch>
                  <a:fillRect t="-962" r="-1144" b="-6731"/>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4778590"/>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073405"/>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073405"/>
                <a:ext cx="5335661" cy="307777"/>
              </a:xfrm>
              <a:prstGeom prst="rect">
                <a:avLst/>
              </a:prstGeom>
              <a:blipFill>
                <a:blip r:embed="rId6"/>
                <a:stretch>
                  <a:fillRect l="-238" t="-8000" b="-16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095EEBA-26A4-05F5-6932-27834E87E204}"/>
                  </a:ext>
                </a:extLst>
              </p:cNvPr>
              <p:cNvSpPr txBox="1"/>
              <p:nvPr/>
            </p:nvSpPr>
            <p:spPr>
              <a:xfrm>
                <a:off x="6361760" y="5468984"/>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361760" y="5468984"/>
                <a:ext cx="5417363" cy="307777"/>
              </a:xfrm>
              <a:prstGeom prst="rect">
                <a:avLst/>
              </a:prstGeom>
              <a:blipFill>
                <a:blip r:embed="rId7"/>
                <a:stretch>
                  <a:fillRect b="-7692"/>
                </a:stretch>
              </a:blipFill>
              <a:ln>
                <a:solidFill>
                  <a:schemeClr val="accent1"/>
                </a:solidFill>
              </a:ln>
            </p:spPr>
            <p:txBody>
              <a:bodyPr/>
              <a:lstStyle/>
              <a:p>
                <a:r>
                  <a:rPr lang="en-GB">
                    <a:noFill/>
                  </a:rPr>
                  <a:t> </a:t>
                </a:r>
              </a:p>
            </p:txBody>
          </p:sp>
        </mc:Fallback>
      </mc:AlternateContent>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6ABE1AE-CC43-2060-4CB6-4736D1A6C78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for the variables.</a:t>
                </a:r>
              </a:p>
            </p:txBody>
          </p:sp>
        </mc:Choice>
        <mc:Fallback>
          <p:sp>
            <p:nvSpPr>
              <p:cNvPr id="3" name="TextBox 2">
                <a:extLst>
                  <a:ext uri="{FF2B5EF4-FFF2-40B4-BE49-F238E27FC236}">
                    <a16:creationId xmlns:a16="http://schemas.microsoft.com/office/drawing/2014/main" id="{36ABE1AE-CC43-2060-4CB6-4736D1A6C78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8"/>
                <a:stretch>
                  <a:fillRect b="-19388"/>
                </a:stretch>
              </a:blipFill>
              <a:ln>
                <a:solidFill>
                  <a:schemeClr val="accent1">
                    <a:lumMod val="40000"/>
                    <a:lumOff val="6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365775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8" y="365760"/>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14" name="TextBox 13">
            <a:extLst>
              <a:ext uri="{FF2B5EF4-FFF2-40B4-BE49-F238E27FC236}">
                <a16:creationId xmlns:a16="http://schemas.microsoft.com/office/drawing/2014/main" id="{7D233CD5-9FCC-6C0B-0F3E-C5EF98CCE9E9}"/>
              </a:ext>
            </a:extLst>
          </p:cNvPr>
          <p:cNvSpPr txBox="1"/>
          <p:nvPr/>
        </p:nvSpPr>
        <p:spPr>
          <a:xfrm>
            <a:off x="153302" y="5610114"/>
            <a:ext cx="3453205" cy="584775"/>
          </a:xfrm>
          <a:prstGeom prst="rect">
            <a:avLst/>
          </a:prstGeom>
          <a:noFill/>
        </p:spPr>
        <p:txBody>
          <a:bodyPr wrap="square" rtlCol="0">
            <a:spAutoFit/>
          </a:bodyPr>
          <a:lstStyle/>
          <a:p>
            <a:r>
              <a:rPr lang="en-GB" sz="1600" dirty="0">
                <a:latin typeface="Helvetica" pitchFamily="2" charset="0"/>
              </a:rPr>
              <a:t>Here, we use this output to describe the burden of an outcome</a:t>
            </a:r>
          </a:p>
        </p:txBody>
      </p:sp>
      <p:sp>
        <p:nvSpPr>
          <p:cNvPr id="15" name="TextBox 14">
            <a:extLst>
              <a:ext uri="{FF2B5EF4-FFF2-40B4-BE49-F238E27FC236}">
                <a16:creationId xmlns:a16="http://schemas.microsoft.com/office/drawing/2014/main" id="{646561A2-F679-A86A-666A-F50A4F49EEC7}"/>
              </a:ext>
            </a:extLst>
          </p:cNvPr>
          <p:cNvSpPr txBox="1"/>
          <p:nvPr/>
        </p:nvSpPr>
        <p:spPr>
          <a:xfrm>
            <a:off x="4355312" y="5610114"/>
            <a:ext cx="3453205" cy="1077218"/>
          </a:xfrm>
          <a:prstGeom prst="rect">
            <a:avLst/>
          </a:prstGeom>
          <a:noFill/>
        </p:spPr>
        <p:txBody>
          <a:bodyPr wrap="square" rtlCol="0">
            <a:spAutoFit/>
          </a:bodyPr>
          <a:lstStyle/>
          <a:p>
            <a:r>
              <a:rPr lang="en-GB" sz="1600" dirty="0">
                <a:latin typeface="Helvetica" pitchFamily="2" charset="0"/>
              </a:rPr>
              <a:t>This output is to valid whatever hypothesis we had about the described outcome’s burden in the first map</a:t>
            </a:r>
          </a:p>
        </p:txBody>
      </p:sp>
      <p:sp>
        <p:nvSpPr>
          <p:cNvPr id="16" name="TextBox 15">
            <a:extLst>
              <a:ext uri="{FF2B5EF4-FFF2-40B4-BE49-F238E27FC236}">
                <a16:creationId xmlns:a16="http://schemas.microsoft.com/office/drawing/2014/main" id="{BAEE25F3-239A-06EF-2F15-B138580E08FF}"/>
              </a:ext>
            </a:extLst>
          </p:cNvPr>
          <p:cNvSpPr txBox="1"/>
          <p:nvPr/>
        </p:nvSpPr>
        <p:spPr>
          <a:xfrm>
            <a:off x="8502722" y="5610114"/>
            <a:ext cx="3453205" cy="1077218"/>
          </a:xfrm>
          <a:prstGeom prst="rect">
            <a:avLst/>
          </a:prstGeom>
          <a:noFill/>
        </p:spPr>
        <p:txBody>
          <a:bodyPr wrap="square" rtlCol="0">
            <a:spAutoFit/>
          </a:bodyPr>
          <a:lstStyle/>
          <a:p>
            <a:r>
              <a:rPr lang="en-GB" sz="1600" dirty="0">
                <a:latin typeface="Helvetica" pitchFamily="2" charset="0"/>
              </a:rPr>
              <a:t>This output is used to describe the uncertainty that surrounds the risks we found in the first map when we explore P(RR&gt;1)</a:t>
            </a:r>
          </a:p>
        </p:txBody>
      </p:sp>
    </p:spTree>
    <p:extLst>
      <p:ext uri="{BB962C8B-B14F-4D97-AF65-F5344CB8AC3E}">
        <p14:creationId xmlns:p14="http://schemas.microsoft.com/office/powerpoint/2010/main" val="442688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17D6CF6-DA22-6673-6C8C-75B0FD909F45}"/>
              </a:ext>
            </a:extLst>
          </p:cNvPr>
          <p:cNvPicPr>
            <a:picLocks noChangeAspect="1"/>
          </p:cNvPicPr>
          <p:nvPr/>
        </p:nvPicPr>
        <p:blipFill>
          <a:blip r:embed="rId2"/>
          <a:stretch>
            <a:fillRect/>
          </a:stretch>
        </p:blipFill>
        <p:spPr>
          <a:xfrm>
            <a:off x="153302" y="1161825"/>
            <a:ext cx="3977502" cy="4206240"/>
          </a:xfrm>
          <a:prstGeom prst="rect">
            <a:avLst/>
          </a:prstGeom>
        </p:spPr>
      </p:pic>
      <p:pic>
        <p:nvPicPr>
          <p:cNvPr id="7" name="Picture 6" descr="Map&#10;&#10;Description automatically generated">
            <a:extLst>
              <a:ext uri="{FF2B5EF4-FFF2-40B4-BE49-F238E27FC236}">
                <a16:creationId xmlns:a16="http://schemas.microsoft.com/office/drawing/2014/main" id="{49525CCA-B914-A542-2633-99BE565523E5}"/>
              </a:ext>
            </a:extLst>
          </p:cNvPr>
          <p:cNvPicPr>
            <a:picLocks noChangeAspect="1"/>
          </p:cNvPicPr>
          <p:nvPr/>
        </p:nvPicPr>
        <p:blipFill>
          <a:blip r:embed="rId3"/>
          <a:stretch>
            <a:fillRect/>
          </a:stretch>
        </p:blipFill>
        <p:spPr>
          <a:xfrm>
            <a:off x="4130804" y="1245197"/>
            <a:ext cx="4045598" cy="4039496"/>
          </a:xfrm>
          <a:prstGeom prst="rect">
            <a:avLst/>
          </a:prstGeom>
        </p:spPr>
      </p:pic>
      <p:pic>
        <p:nvPicPr>
          <p:cNvPr id="9" name="Picture 8" descr="Map&#10;&#10;Description automatically generated">
            <a:extLst>
              <a:ext uri="{FF2B5EF4-FFF2-40B4-BE49-F238E27FC236}">
                <a16:creationId xmlns:a16="http://schemas.microsoft.com/office/drawing/2014/main" id="{819B5687-0ECA-734C-2746-DCBF558A87E1}"/>
              </a:ext>
            </a:extLst>
          </p:cNvPr>
          <p:cNvPicPr>
            <a:picLocks noChangeAspect="1"/>
          </p:cNvPicPr>
          <p:nvPr/>
        </p:nvPicPr>
        <p:blipFill>
          <a:blip r:embed="rId4"/>
          <a:stretch>
            <a:fillRect/>
          </a:stretch>
        </p:blipFill>
        <p:spPr>
          <a:xfrm>
            <a:off x="8307698" y="1298985"/>
            <a:ext cx="3667044" cy="3931919"/>
          </a:xfrm>
          <a:prstGeom prst="rect">
            <a:avLst/>
          </a:prstGeom>
        </p:spPr>
      </p:pic>
      <p:sp>
        <p:nvSpPr>
          <p:cNvPr id="10" name="Slide Number Placeholder 3">
            <a:extLst>
              <a:ext uri="{FF2B5EF4-FFF2-40B4-BE49-F238E27FC236}">
                <a16:creationId xmlns:a16="http://schemas.microsoft.com/office/drawing/2014/main" id="{4DE97665-5244-5D22-ACD7-5C8418D9C41D}"/>
              </a:ext>
            </a:extLst>
          </p:cNvPr>
          <p:cNvSpPr txBox="1">
            <a:spLocks/>
          </p:cNvSpPr>
          <p:nvPr/>
        </p:nvSpPr>
        <p:spPr>
          <a:xfrm>
            <a:off x="11387162" y="6431267"/>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
        <p:nvSpPr>
          <p:cNvPr id="11" name="TextBox 10">
            <a:extLst>
              <a:ext uri="{FF2B5EF4-FFF2-40B4-BE49-F238E27FC236}">
                <a16:creationId xmlns:a16="http://schemas.microsoft.com/office/drawing/2014/main" id="{3FB9FC87-44EA-3545-9388-BED7900FA43E}"/>
              </a:ext>
            </a:extLst>
          </p:cNvPr>
          <p:cNvSpPr txBox="1"/>
          <p:nvPr/>
        </p:nvSpPr>
        <p:spPr>
          <a:xfrm>
            <a:off x="548640" y="365760"/>
            <a:ext cx="3463962"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Relative risk ratios (RR)</a:t>
            </a:r>
          </a:p>
        </p:txBody>
      </p:sp>
      <p:sp>
        <p:nvSpPr>
          <p:cNvPr id="12" name="TextBox 11">
            <a:extLst>
              <a:ext uri="{FF2B5EF4-FFF2-40B4-BE49-F238E27FC236}">
                <a16:creationId xmlns:a16="http://schemas.microsoft.com/office/drawing/2014/main" id="{674F9C95-0448-65CE-AE8F-7E3AB62EA2CB}"/>
              </a:ext>
            </a:extLst>
          </p:cNvPr>
          <p:cNvSpPr txBox="1"/>
          <p:nvPr/>
        </p:nvSpPr>
        <p:spPr>
          <a:xfrm>
            <a:off x="4768828" y="365760"/>
            <a:ext cx="2654344" cy="369332"/>
          </a:xfrm>
          <a:prstGeom prst="rect">
            <a:avLst/>
          </a:prstGeom>
          <a:noFill/>
        </p:spPr>
        <p:txBody>
          <a:bodyPr wrap="square" rtlCol="0">
            <a:spAutoFit/>
          </a:bodyPr>
          <a:lstStyle/>
          <a:p>
            <a:r>
              <a:rPr lang="en-GB" dirty="0">
                <a:latin typeface="Helvetica" pitchFamily="2" charset="0"/>
              </a:rPr>
              <a:t>Statistical Significance </a:t>
            </a:r>
          </a:p>
        </p:txBody>
      </p:sp>
      <p:sp>
        <p:nvSpPr>
          <p:cNvPr id="13" name="TextBox 12">
            <a:extLst>
              <a:ext uri="{FF2B5EF4-FFF2-40B4-BE49-F238E27FC236}">
                <a16:creationId xmlns:a16="http://schemas.microsoft.com/office/drawing/2014/main" id="{03F316AB-E340-83E6-6F56-45AF59CFE0F3}"/>
              </a:ext>
            </a:extLst>
          </p:cNvPr>
          <p:cNvSpPr txBox="1"/>
          <p:nvPr/>
        </p:nvSpPr>
        <p:spPr>
          <a:xfrm>
            <a:off x="8732817" y="376518"/>
            <a:ext cx="2993017" cy="369332"/>
          </a:xfrm>
          <a:prstGeom prst="rect">
            <a:avLst/>
          </a:prstGeom>
          <a:noFill/>
        </p:spPr>
        <p:txBody>
          <a:bodyPr wrap="square" rtlCol="0">
            <a:spAutoFit/>
          </a:bodyPr>
          <a:lstStyle/>
          <a:p>
            <a:r>
              <a:rPr lang="en-GB" dirty="0">
                <a:latin typeface="Helvetica" pitchFamily="2" charset="0"/>
              </a:rPr>
              <a:t>Exceedance Probabilities</a:t>
            </a:r>
          </a:p>
        </p:txBody>
      </p:sp>
      <p:sp>
        <p:nvSpPr>
          <p:cNvPr id="2" name="TextBox 1">
            <a:extLst>
              <a:ext uri="{FF2B5EF4-FFF2-40B4-BE49-F238E27FC236}">
                <a16:creationId xmlns:a16="http://schemas.microsoft.com/office/drawing/2014/main" id="{09D72BDE-3A60-5665-7A4C-0039022766E2}"/>
              </a:ext>
            </a:extLst>
          </p:cNvPr>
          <p:cNvSpPr txBox="1"/>
          <p:nvPr/>
        </p:nvSpPr>
        <p:spPr>
          <a:xfrm>
            <a:off x="153302" y="5549149"/>
            <a:ext cx="11233860" cy="1077218"/>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We can see that the risk patterns for road accidents across England are quite heterogeneous. While it is quite pronounced in all 10 regions in England, the burden is quite significant in South West region with large numbers of local authorities having an increased risk which are statistically significant. Perhaps, the Department for Transport should do an investigation on these patterns starting with the South West area.</a:t>
            </a:r>
          </a:p>
        </p:txBody>
      </p:sp>
    </p:spTree>
    <p:extLst>
      <p:ext uri="{BB962C8B-B14F-4D97-AF65-F5344CB8AC3E}">
        <p14:creationId xmlns:p14="http://schemas.microsoft.com/office/powerpoint/2010/main" val="922286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83FC86-CE14-4452-A9C1-33C084746C2A}"/>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479425" y="2887307"/>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Application: Risk assessment and mapping of infestation in Campina Grande</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20337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86D2A2-3A09-3E4E-8F5F-012F03220A32}"/>
              </a:ext>
            </a:extLst>
          </p:cNvPr>
          <p:cNvSpPr txBox="1"/>
          <p:nvPr/>
        </p:nvSpPr>
        <p:spPr>
          <a:xfrm>
            <a:off x="114135" y="4302835"/>
            <a:ext cx="5742969" cy="2554545"/>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Campina Grande is into 47 neighbourhoods</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Most recent vector control data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Levantamento</a:t>
            </a:r>
            <a:r>
              <a:rPr lang="en-GB" sz="1600" dirty="0">
                <a:latin typeface="Helvetica Neue" panose="02000503000000020004" pitchFamily="2" charset="0"/>
                <a:ea typeface="Helvetica Neue" panose="02000503000000020004" pitchFamily="2" charset="0"/>
                <a:cs typeface="Helvetica Neue" panose="02000503000000020004" pitchFamily="2" charset="0"/>
              </a:rPr>
              <a:t> Rapid de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Indice</a:t>
            </a:r>
            <a:r>
              <a:rPr lang="en-GB" sz="1600" dirty="0">
                <a:latin typeface="Helvetica Neue" panose="02000503000000020004" pitchFamily="2" charset="0"/>
                <a:ea typeface="Helvetica Neue" panose="02000503000000020004" pitchFamily="2" charset="0"/>
                <a:cs typeface="Helvetica Neue" panose="02000503000000020004" pitchFamily="2" charset="0"/>
              </a:rPr>
              <a:t> para Aedes a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January 2013 to October 2017 (performed 3–5 times in a year)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Baseline information – the overall number of houses in neighbourhood (as denominators); total number of households detected to be infested with larvae or adult mosquito (i.e.,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a:t>
            </a:r>
            <a:r>
              <a:rPr lang="en-GB" sz="16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Map&#10;&#10;Description automatically generated">
            <a:extLst>
              <a:ext uri="{FF2B5EF4-FFF2-40B4-BE49-F238E27FC236}">
                <a16:creationId xmlns:a16="http://schemas.microsoft.com/office/drawing/2014/main" id="{B88E9848-EA18-363D-F507-1AD2A1AA1570}"/>
              </a:ext>
            </a:extLst>
          </p:cNvPr>
          <p:cNvPicPr>
            <a:picLocks noChangeAspect="1"/>
          </p:cNvPicPr>
          <p:nvPr/>
        </p:nvPicPr>
        <p:blipFill>
          <a:blip r:embed="rId3"/>
          <a:stretch>
            <a:fillRect/>
          </a:stretch>
        </p:blipFill>
        <p:spPr>
          <a:xfrm>
            <a:off x="114135" y="135924"/>
            <a:ext cx="5631757" cy="4037264"/>
          </a:xfrm>
          <a:prstGeom prst="rect">
            <a:avLst/>
          </a:prstGeom>
        </p:spPr>
      </p:pic>
      <p:pic>
        <p:nvPicPr>
          <p:cNvPr id="10" name="Picture 9" descr="Diagram&#10;&#10;Description automatically generated">
            <a:extLst>
              <a:ext uri="{FF2B5EF4-FFF2-40B4-BE49-F238E27FC236}">
                <a16:creationId xmlns:a16="http://schemas.microsoft.com/office/drawing/2014/main" id="{2EBFD04B-ACD4-A023-7248-A1544CD71ABE}"/>
              </a:ext>
            </a:extLst>
          </p:cNvPr>
          <p:cNvPicPr>
            <a:picLocks noChangeAspect="1"/>
          </p:cNvPicPr>
          <p:nvPr/>
        </p:nvPicPr>
        <p:blipFill>
          <a:blip r:embed="rId4"/>
          <a:stretch>
            <a:fillRect/>
          </a:stretch>
        </p:blipFill>
        <p:spPr>
          <a:xfrm>
            <a:off x="6096000" y="135923"/>
            <a:ext cx="5706454" cy="4037265"/>
          </a:xfrm>
          <a:prstGeom prst="rect">
            <a:avLst/>
          </a:prstGeom>
          <a:ln>
            <a:solidFill>
              <a:schemeClr val="tx1"/>
            </a:solidFill>
          </a:ln>
        </p:spPr>
      </p:pic>
      <p:cxnSp>
        <p:nvCxnSpPr>
          <p:cNvPr id="12" name="Straight Connector 11">
            <a:extLst>
              <a:ext uri="{FF2B5EF4-FFF2-40B4-BE49-F238E27FC236}">
                <a16:creationId xmlns:a16="http://schemas.microsoft.com/office/drawing/2014/main" id="{183BCDC6-879F-267C-70C8-BF809E8371EA}"/>
              </a:ext>
            </a:extLst>
          </p:cNvPr>
          <p:cNvCxnSpPr/>
          <p:nvPr/>
        </p:nvCxnSpPr>
        <p:spPr>
          <a:xfrm flipV="1">
            <a:off x="4806778" y="135923"/>
            <a:ext cx="1289222" cy="1366765"/>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EFDED1B-77DE-682F-D70C-34AD7F241430}"/>
              </a:ext>
            </a:extLst>
          </p:cNvPr>
          <p:cNvCxnSpPr>
            <a:cxnSpLocks/>
          </p:cNvCxnSpPr>
          <p:nvPr/>
        </p:nvCxnSpPr>
        <p:spPr>
          <a:xfrm>
            <a:off x="4806778" y="1502688"/>
            <a:ext cx="1289222" cy="2638984"/>
          </a:xfrm>
          <a:prstGeom prst="line">
            <a:avLst/>
          </a:prstGeom>
          <a:ln w="1905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428A3D0-F89F-FF58-2DAE-D6F5C817E604}"/>
              </a:ext>
            </a:extLst>
          </p:cNvPr>
          <p:cNvSpPr txBox="1"/>
          <p:nvPr/>
        </p:nvSpPr>
        <p:spPr>
          <a:xfrm>
            <a:off x="6095999" y="4302835"/>
            <a:ext cx="5981865" cy="2554545"/>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Aims and objectives: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To quantify the risk trajectories of mosquito infestation on a neighbourhood-level to informs the profile of the neighbourhood (i.e., whether the risks were sustained across the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600" dirty="0">
                <a:latin typeface="Helvetica Neue" panose="02000503000000020004" pitchFamily="2" charset="0"/>
                <a:ea typeface="Helvetica Neue" panose="02000503000000020004" pitchFamily="2" charset="0"/>
                <a:cs typeface="Helvetica Neue" panose="02000503000000020004" pitchFamily="2" charset="0"/>
              </a:rPr>
              <a:t> periods).</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Determining the set of environmental, climate and anthropogenic risk factors that impact neighbourhood-levels of </a:t>
            </a:r>
            <a:r>
              <a:rPr lang="en-GB" sz="1600" i="1" dirty="0">
                <a:latin typeface="Helvetica Neue" panose="02000503000000020004" pitchFamily="2" charset="0"/>
                <a:ea typeface="Helvetica Neue" panose="02000503000000020004" pitchFamily="2" charset="0"/>
                <a:cs typeface="Helvetica Neue" panose="02000503000000020004" pitchFamily="2" charset="0"/>
              </a:rPr>
              <a:t>Aedes aegypti </a:t>
            </a:r>
            <a:r>
              <a:rPr lang="en-GB" sz="1600" dirty="0">
                <a:latin typeface="Helvetica Neue" panose="02000503000000020004" pitchFamily="2" charset="0"/>
                <a:ea typeface="Helvetica Neue" panose="02000503000000020004" pitchFamily="2" charset="0"/>
                <a:cs typeface="Helvetica Neue" panose="02000503000000020004" pitchFamily="2" charset="0"/>
              </a:rPr>
              <a:t>infestation in households.</a:t>
            </a:r>
          </a:p>
        </p:txBody>
      </p:sp>
      <p:sp>
        <p:nvSpPr>
          <p:cNvPr id="16" name="Slide Number Placeholder 3">
            <a:extLst>
              <a:ext uri="{FF2B5EF4-FFF2-40B4-BE49-F238E27FC236}">
                <a16:creationId xmlns:a16="http://schemas.microsoft.com/office/drawing/2014/main" id="{AB49160A-7CA3-A3C8-EFAF-5F2F57B8F24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9894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9F621C4-2211-6D37-1A29-96E9306E812E}"/>
              </a:ext>
            </a:extLst>
          </p:cNvPr>
          <p:cNvGraphicFramePr>
            <a:graphicFrameLocks noGrp="1"/>
          </p:cNvGraphicFramePr>
          <p:nvPr/>
        </p:nvGraphicFramePr>
        <p:xfrm>
          <a:off x="2031999" y="682436"/>
          <a:ext cx="8128002" cy="2773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7499504"/>
                    </a:ext>
                  </a:extLst>
                </a:gridCol>
                <a:gridCol w="1354667">
                  <a:extLst>
                    <a:ext uri="{9D8B030D-6E8A-4147-A177-3AD203B41FA5}">
                      <a16:colId xmlns:a16="http://schemas.microsoft.com/office/drawing/2014/main" val="3525533618"/>
                    </a:ext>
                  </a:extLst>
                </a:gridCol>
                <a:gridCol w="1354667">
                  <a:extLst>
                    <a:ext uri="{9D8B030D-6E8A-4147-A177-3AD203B41FA5}">
                      <a16:colId xmlns:a16="http://schemas.microsoft.com/office/drawing/2014/main" val="3384302234"/>
                    </a:ext>
                  </a:extLst>
                </a:gridCol>
                <a:gridCol w="1354667">
                  <a:extLst>
                    <a:ext uri="{9D8B030D-6E8A-4147-A177-3AD203B41FA5}">
                      <a16:colId xmlns:a16="http://schemas.microsoft.com/office/drawing/2014/main" val="3430180504"/>
                    </a:ext>
                  </a:extLst>
                </a:gridCol>
                <a:gridCol w="1354667">
                  <a:extLst>
                    <a:ext uri="{9D8B030D-6E8A-4147-A177-3AD203B41FA5}">
                      <a16:colId xmlns:a16="http://schemas.microsoft.com/office/drawing/2014/main" val="394953822"/>
                    </a:ext>
                  </a:extLst>
                </a:gridCol>
                <a:gridCol w="1354667">
                  <a:extLst>
                    <a:ext uri="{9D8B030D-6E8A-4147-A177-3AD203B41FA5}">
                      <a16:colId xmlns:a16="http://schemas.microsoft.com/office/drawing/2014/main" val="235568006"/>
                    </a:ext>
                  </a:extLst>
                </a:gridCol>
              </a:tblGrid>
              <a:tr h="370840">
                <a:tc>
                  <a:txBody>
                    <a:bodyPr/>
                    <a:lstStyle/>
                    <a:p>
                      <a:pPr algn="ctr"/>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gridSpan="5">
                  <a:txBody>
                    <a:bodyPr/>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Survey Periods</a:t>
                      </a: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3040467693"/>
                  </a:ext>
                </a:extLst>
              </a:tr>
              <a:tr h="370840">
                <a:tc>
                  <a:txBody>
                    <a:bodyPr/>
                    <a:lstStyle/>
                    <a:p>
                      <a:r>
                        <a:rPr lang="en-GB" sz="2000" b="1" dirty="0" err="1">
                          <a:latin typeface="Helvetica Neue" panose="02000503000000020004" pitchFamily="2" charset="0"/>
                          <a:ea typeface="Helvetica Neue" panose="02000503000000020004" pitchFamily="2" charset="0"/>
                          <a:cs typeface="Helvetica Neue" panose="02000503000000020004" pitchFamily="2" charset="0"/>
                        </a:rPr>
                        <a:t>LIRAa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2013</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2014</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2015</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2016</a:t>
                      </a:r>
                    </a:p>
                  </a:txBody>
                  <a:tcPr/>
                </a:tc>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2017</a:t>
                      </a:r>
                    </a:p>
                  </a:txBody>
                  <a:tcPr/>
                </a:tc>
                <a:extLst>
                  <a:ext uri="{0D108BD9-81ED-4DB2-BD59-A6C34878D82A}">
                    <a16:rowId xmlns:a16="http://schemas.microsoft.com/office/drawing/2014/main" val="2131341570"/>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January</a:t>
                      </a:r>
                    </a:p>
                  </a:txBody>
                  <a:tcPr/>
                </a:tc>
                <a:extLst>
                  <a:ext uri="{0D108BD9-81ED-4DB2-BD59-A6C34878D82A}">
                    <a16:rowId xmlns:a16="http://schemas.microsoft.com/office/drawing/2014/main" val="3645609671"/>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March</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April</a:t>
                      </a:r>
                    </a:p>
                  </a:txBody>
                  <a:tcPr/>
                </a:tc>
                <a:extLst>
                  <a:ext uri="{0D108BD9-81ED-4DB2-BD59-A6C34878D82A}">
                    <a16:rowId xmlns:a16="http://schemas.microsoft.com/office/drawing/2014/main" val="282246340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May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extLst>
                  <a:ext uri="{0D108BD9-81ED-4DB2-BD59-A6C34878D82A}">
                    <a16:rowId xmlns:a16="http://schemas.microsoft.com/office/drawing/2014/main" val="2504076732"/>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July</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34225998"/>
                  </a:ext>
                </a:extLst>
              </a:tr>
              <a:tr h="370840">
                <a:tc>
                  <a:txBody>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October</a:t>
                      </a: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37858753"/>
                  </a:ext>
                </a:extLst>
              </a:tr>
            </a:tbl>
          </a:graphicData>
        </a:graphic>
      </p:graphicFrame>
      <p:sp>
        <p:nvSpPr>
          <p:cNvPr id="6" name="Title 1">
            <a:extLst>
              <a:ext uri="{FF2B5EF4-FFF2-40B4-BE49-F238E27FC236}">
                <a16:creationId xmlns:a16="http://schemas.microsoft.com/office/drawing/2014/main" id="{9E4D4135-D166-7C63-5710-D5B2FD2ED635}"/>
              </a:ext>
            </a:extLst>
          </p:cNvPr>
          <p:cNvSpPr txBox="1">
            <a:spLocks/>
          </p:cNvSpPr>
          <p:nvPr/>
        </p:nvSpPr>
        <p:spPr>
          <a:xfrm>
            <a:off x="201827" y="98854"/>
            <a:ext cx="11788346" cy="568411"/>
          </a:xfrm>
          <a:solidFill>
            <a:schemeClr val="accent4"/>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Research Methodology &amp; Study design</a:t>
            </a:r>
          </a:p>
        </p:txBody>
      </p:sp>
      <p:sp>
        <p:nvSpPr>
          <p:cNvPr id="7" name="TextBox 6">
            <a:extLst>
              <a:ext uri="{FF2B5EF4-FFF2-40B4-BE49-F238E27FC236}">
                <a16:creationId xmlns:a16="http://schemas.microsoft.com/office/drawing/2014/main" id="{4FE52A24-C45C-CD9D-E214-50885F5D8D1B}"/>
              </a:ext>
            </a:extLst>
          </p:cNvPr>
          <p:cNvSpPr txBox="1"/>
          <p:nvPr/>
        </p:nvSpPr>
        <p:spPr>
          <a:xfrm>
            <a:off x="425885" y="3472458"/>
            <a:ext cx="11226115" cy="3016210"/>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Methodology:</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Population-based ecological study design within repeated cross-sectional (and retrospective) framework</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For covariates, the analysis included: </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WorldClim</a:t>
            </a:r>
            <a:r>
              <a:rPr lang="en-GB" sz="1400" b="1" dirty="0">
                <a:latin typeface="Helvetica Neue" panose="02000503000000020004" pitchFamily="2" charset="0"/>
                <a:ea typeface="Helvetica Neue" panose="02000503000000020004" pitchFamily="2" charset="0"/>
                <a:cs typeface="Helvetica Neue" panose="02000503000000020004" pitchFamily="2" charset="0"/>
              </a:rPr>
              <a:t> (4.5km)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a:latin typeface="Helvetica Neue" panose="02000503000000020004" pitchFamily="2" charset="0"/>
                <a:ea typeface="Helvetica Neue" panose="02000503000000020004" pitchFamily="2" charset="0"/>
                <a:cs typeface="Helvetica Neue" panose="02000503000000020004" pitchFamily="2" charset="0"/>
              </a:rPr>
              <a:t>Maximum temperature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Precipitation</a:t>
            </a:r>
            <a:r>
              <a:rPr lang="en-GB" sz="1400" dirty="0">
                <a:latin typeface="Helvetica Neue" panose="02000503000000020004" pitchFamily="2" charset="0"/>
                <a:ea typeface="Helvetica Neue" panose="02000503000000020004" pitchFamily="2" charset="0"/>
                <a:cs typeface="Helvetica Neue" panose="02000503000000020004" pitchFamily="2" charset="0"/>
              </a:rPr>
              <a:t>) (monthly)</a:t>
            </a:r>
          </a:p>
          <a:p>
            <a:pPr marL="800100" lvl="1" indent="-342900">
              <a:buFont typeface="+mj-lt"/>
              <a:buAutoNum type="arabicParenR"/>
            </a:pPr>
            <a:r>
              <a:rPr lang="en-GB" sz="1400" b="1" dirty="0">
                <a:latin typeface="Helvetica Neue" panose="02000503000000020004" pitchFamily="2" charset="0"/>
                <a:ea typeface="Helvetica Neue" panose="02000503000000020004" pitchFamily="2" charset="0"/>
                <a:cs typeface="Helvetica Neue" panose="02000503000000020004" pitchFamily="2" charset="0"/>
              </a:rPr>
              <a:t>MOD18A1.061 Terra Vegetation Indices 16-Day Global 500m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compute neighbourhood levels of vegetation based on the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NDVI</a:t>
            </a:r>
            <a:r>
              <a:rPr lang="en-GB" sz="1400" dirty="0">
                <a:latin typeface="Helvetica Neue" panose="02000503000000020004" pitchFamily="2" charset="0"/>
                <a:ea typeface="Helvetica Neue" panose="02000503000000020004" pitchFamily="2" charset="0"/>
                <a:cs typeface="Helvetica Neue" panose="02000503000000020004" pitchFamily="2" charset="0"/>
              </a:rPr>
              <a:t> metrics (monthly)</a:t>
            </a:r>
          </a:p>
          <a:p>
            <a:pPr marL="800100" lvl="1" indent="-342900">
              <a:buFont typeface="+mj-lt"/>
              <a:buAutoNum type="arabicParenR"/>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Worldpop.org</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(100m) </a:t>
            </a:r>
            <a:r>
              <a:rPr lang="en-GB" sz="1400" dirty="0">
                <a:latin typeface="Helvetica Neue" panose="02000503000000020004" pitchFamily="2" charset="0"/>
                <a:ea typeface="Helvetica Neue" panose="02000503000000020004" pitchFamily="2" charset="0"/>
                <a:cs typeface="Helvetica Neue" panose="02000503000000020004" pitchFamily="2" charset="0"/>
              </a:rPr>
              <a:t>to extract rasters for urbanisation (which contains binary grids) to compute the fraction of surface that is urbanised for neighbourhoods (yearly).</a:t>
            </a:r>
          </a:p>
          <a:p>
            <a:pPr marL="800100" lvl="1" indent="-342900">
              <a:buFont typeface="+mj-lt"/>
              <a:buAutoNum type="arabicParen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sz="1400" b="1" dirty="0">
                <a:latin typeface="Helvetica Neue" panose="02000503000000020004" pitchFamily="2" charset="0"/>
                <a:ea typeface="Helvetica Neue" panose="02000503000000020004" pitchFamily="2" charset="0"/>
                <a:cs typeface="Helvetica Neue" panose="02000503000000020004" pitchFamily="2" charset="0"/>
              </a:rPr>
              <a:t>Spatial risk model with Intrinsic Conditional Autoregressive (ICAR) Model</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applied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Bayesian updating</a:t>
            </a:r>
            <a:r>
              <a:rPr lang="en-GB" sz="1400" dirty="0">
                <a:latin typeface="Helvetica Neue" panose="02000503000000020004" pitchFamily="2" charset="0"/>
                <a:ea typeface="Helvetica Neue" panose="02000503000000020004" pitchFamily="2" charset="0"/>
                <a:cs typeface="Helvetica Neue" panose="02000503000000020004" pitchFamily="2" charset="0"/>
              </a:rPr>
              <a:t> to derive new global coefficients for covariates for each LIRA survey, as well as neighbourhood-specific relative risk estimates.</a:t>
            </a:r>
          </a:p>
        </p:txBody>
      </p:sp>
      <p:sp>
        <p:nvSpPr>
          <p:cNvPr id="8" name="Slide Number Placeholder 3">
            <a:extLst>
              <a:ext uri="{FF2B5EF4-FFF2-40B4-BE49-F238E27FC236}">
                <a16:creationId xmlns:a16="http://schemas.microsoft.com/office/drawing/2014/main" id="{AEEF2B8E-86EC-13DA-4ACF-B5B36065F108}"/>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07E718B4-0077-6BFD-1555-5EEBBAC664CC}"/>
              </a:ext>
            </a:extLst>
          </p:cNvPr>
          <p:cNvSpPr/>
          <p:nvPr/>
        </p:nvSpPr>
        <p:spPr>
          <a:xfrm>
            <a:off x="7451124" y="1087395"/>
            <a:ext cx="2708877" cy="2341605"/>
          </a:xfrm>
          <a:prstGeom prst="rect">
            <a:avLst/>
          </a:prstGeom>
          <a:noFill/>
          <a:ln w="571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0355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D1C5B4-8BFF-C646-B7F0-9ACBF439C60E}"/>
                  </a:ext>
                </a:extLst>
              </p:cNvPr>
              <p:cNvSpPr txBox="1"/>
              <p:nvPr/>
            </p:nvSpPr>
            <p:spPr>
              <a:xfrm>
                <a:off x="6400800" y="1725822"/>
                <a:ext cx="5417363" cy="983987"/>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dirty="0"/>
                  <a:t>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𝑌</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 ~ </m:t>
                    </m:r>
                    <m:r>
                      <m:rPr>
                        <m:sty m:val="p"/>
                      </m:rPr>
                      <a:rPr lang="en-GB" sz="1400" b="0" i="0" smtClean="0">
                        <a:latin typeface="Cambria Math" panose="02040503050406030204" pitchFamily="18" charset="0"/>
                      </a:rPr>
                      <m:t>Poisson</m:t>
                    </m:r>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𝑖</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oMath>
                </a14:m>
                <a:endParaRPr lang="en-GB" sz="1400" dirty="0"/>
              </a:p>
              <a:p>
                <a:endParaRPr lang="en-GB" sz="1400" dirty="0"/>
              </a:p>
              <a:p>
                <a:pPr marL="285750" indent="-285750">
                  <a:buFont typeface="Wingdings" pitchFamily="2" charset="2"/>
                  <a:buChar char="§"/>
                </a:pPr>
                <a14:m>
                  <m:oMath xmlns:m="http://schemas.openxmlformats.org/officeDocument/2006/math">
                    <m:sSub>
                      <m:sSubPr>
                        <m:ctrlPr>
                          <a:rPr lang="en-GB" sz="1400" b="0" i="1" smtClean="0">
                            <a:latin typeface="Cambria Math" panose="02040503050406030204" pitchFamily="18" charset="0"/>
                          </a:rPr>
                        </m:ctrlPr>
                      </m:sSubPr>
                      <m:e>
                        <m:r>
                          <m:rPr>
                            <m:sty m:val="p"/>
                          </m:rPr>
                          <a:rPr lang="en-GB" sz="1400" b="0" i="0" smtClean="0">
                            <a:latin typeface="Cambria Math" panose="02040503050406030204" pitchFamily="18" charset="0"/>
                          </a:rPr>
                          <m:t>log</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rPr>
                      <m:t>+</m:t>
                    </m:r>
                    <m:nary>
                      <m:naryPr>
                        <m:chr m:val="∑"/>
                        <m:subHide m:val="on"/>
                        <m:supHide m:val="on"/>
                        <m:ctrlPr>
                          <a:rPr lang="en-GB" sz="1400" b="0" i="1" smtClean="0">
                            <a:latin typeface="Cambria Math" panose="02040503050406030204" pitchFamily="18" charset="0"/>
                          </a:rPr>
                        </m:ctrlPr>
                      </m:naryP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rPr>
                              <m:t>𝑘</m:t>
                            </m:r>
                          </m:sub>
                        </m:sSub>
                      </m:e>
                    </m:nary>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𝑋</m:t>
                        </m:r>
                      </m:e>
                      <m:sub>
                        <m:r>
                          <a:rPr lang="en-GB" sz="1400" b="0" i="1" smtClean="0">
                            <a:latin typeface="Cambria Math" panose="02040503050406030204" pitchFamily="18" charset="0"/>
                          </a:rPr>
                          <m:t>𝑖</m:t>
                        </m:r>
                        <m:r>
                          <a:rPr lang="en-GB" sz="1400" b="0" i="1" smtClean="0">
                            <a:latin typeface="Cambria Math" panose="02040503050406030204" pitchFamily="18" charset="0"/>
                          </a:rPr>
                          <m:t>,</m:t>
                        </m:r>
                        <m:r>
                          <a:rPr lang="en-GB" sz="1400" b="0" i="1" smtClean="0">
                            <a:latin typeface="Cambria Math" panose="02040503050406030204" pitchFamily="18" charset="0"/>
                          </a:rPr>
                          <m:t>𝑘</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log</m:t>
                    </m:r>
                    <m:d>
                      <m:dPr>
                        <m:ctrlPr>
                          <a:rPr lang="en-GB" sz="1400" b="0" i="1" smtClean="0">
                            <a:latin typeface="Cambria Math" panose="02040503050406030204" pitchFamily="18" charset="0"/>
                            <a:ea typeface="Cambria Math" panose="02040503050406030204" pitchFamily="18" charset="0"/>
                          </a:rPr>
                        </m:ctrlPr>
                      </m:dPr>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𝐸</m:t>
                            </m:r>
                          </m:e>
                          <m:sub>
                            <m:r>
                              <a:rPr lang="en-GB" sz="1400" b="0" i="1" smtClean="0">
                                <a:latin typeface="Cambria Math" panose="02040503050406030204" pitchFamily="18" charset="0"/>
                                <a:ea typeface="Cambria Math" panose="02040503050406030204" pitchFamily="18" charset="0"/>
                              </a:rPr>
                              <m:t>𝑖</m:t>
                            </m:r>
                          </m:sub>
                        </m:sSub>
                      </m:e>
                    </m:d>
                  </m:oMath>
                </a14:m>
                <a:endParaRPr lang="en-GB" sz="1400" b="0" i="0" dirty="0">
                  <a:latin typeface="Cambria Math" panose="02040503050406030204" pitchFamily="18" charset="0"/>
                  <a:ea typeface="Cambria Math" panose="02040503050406030204" pitchFamily="18" charset="0"/>
                </a:endParaRPr>
              </a:p>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where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14:m>
                  <m:oMath xmlns:m="http://schemas.openxmlformats.org/officeDocument/2006/math">
                    <m:r>
                      <a:rPr lang="en-GB" sz="1400" b="0" i="0"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1−</m:t>
                            </m:r>
                            <m:r>
                              <a:rPr lang="en-GB" sz="1400" i="1">
                                <a:latin typeface="Cambria Math" panose="02040503050406030204" pitchFamily="18" charset="0"/>
                                <a:ea typeface="Cambria Math" panose="02040503050406030204" pitchFamily="18" charset="0"/>
                              </a:rPr>
                              <m:t>𝜌</m:t>
                            </m:r>
                          </m:e>
                        </m:d>
                        <m:r>
                          <a:rPr lang="en-GB" sz="1400" i="1">
                            <a:latin typeface="Cambria Math" panose="02040503050406030204" pitchFamily="18" charset="0"/>
                            <a:ea typeface="Cambria Math" panose="02040503050406030204" pitchFamily="18" charset="0"/>
                          </a:rPr>
                          <m:t>𝜃</m:t>
                        </m:r>
                      </m:e>
                    </m:rad>
                    <m:r>
                      <a:rPr lang="en-GB" sz="140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𝜌𝜙</m:t>
                        </m:r>
                      </m:e>
                    </m:rad>
                    <m:r>
                      <a:rPr lang="en-GB" sz="1400" i="1">
                        <a:latin typeface="Cambria Math" panose="02040503050406030204" pitchFamily="18" charset="0"/>
                        <a:ea typeface="Cambria Math" panose="02040503050406030204" pitchFamily="18" charset="0"/>
                      </a:rPr>
                      <m:t>)</m:t>
                    </m:r>
                  </m:oMath>
                </a14:m>
                <a:endParaRPr lang="en-GB" sz="1400" dirty="0"/>
              </a:p>
            </p:txBody>
          </p:sp>
        </mc:Choice>
        <mc:Fallback xmlns="">
          <p:sp>
            <p:nvSpPr>
              <p:cNvPr id="8" name="TextBox 7">
                <a:extLst>
                  <a:ext uri="{FF2B5EF4-FFF2-40B4-BE49-F238E27FC236}">
                    <a16:creationId xmlns:a16="http://schemas.microsoft.com/office/drawing/2014/main" id="{7DD1C5B4-8BFF-C646-B7F0-9ACBF439C60E}"/>
                  </a:ext>
                </a:extLst>
              </p:cNvPr>
              <p:cNvSpPr txBox="1">
                <a:spLocks noRot="1" noChangeAspect="1" noMove="1" noResize="1" noEditPoints="1" noAdjustHandles="1" noChangeArrowheads="1" noChangeShapeType="1" noTextEdit="1"/>
              </p:cNvSpPr>
              <p:nvPr/>
            </p:nvSpPr>
            <p:spPr>
              <a:xfrm>
                <a:off x="6400800" y="1725822"/>
                <a:ext cx="5417363" cy="983987"/>
              </a:xfrm>
              <a:prstGeom prst="rect">
                <a:avLst/>
              </a:prstGeom>
              <a:blipFill>
                <a:blip r:embed="rId3"/>
                <a:stretch>
                  <a:fillRect l="-1865" b="-27500"/>
                </a:stretch>
              </a:blipFill>
              <a:ln>
                <a:solidFill>
                  <a:schemeClr val="accent1">
                    <a:lumMod val="40000"/>
                    <a:lumOff val="6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F0DEB9-DD20-544B-B869-BF084ECCED2F}"/>
                  </a:ext>
                </a:extLst>
              </p:cNvPr>
              <p:cNvSpPr txBox="1"/>
              <p:nvPr/>
            </p:nvSpPr>
            <p:spPr>
              <a:xfrm>
                <a:off x="160454" y="1204663"/>
                <a:ext cx="5878895" cy="4378956"/>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𝑌</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counts of infected houses in neighbourhoods (outcome)</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b="0" i="1" smtClean="0">
                            <a:latin typeface="Cambria Math" panose="02040503050406030204" pitchFamily="18" charset="0"/>
                            <a:ea typeface="Helvetica Neue Light" panose="02000403000000020004" pitchFamily="2" charset="0"/>
                          </a:rPr>
                          <m:t>𝑋</m:t>
                        </m:r>
                      </m:e>
                      <m:sub>
                        <m:r>
                          <a:rPr lang="en-GB" sz="1400" b="0" i="1" smtClean="0">
                            <a:latin typeface="Cambria Math" panose="02040503050406030204" pitchFamily="18" charset="0"/>
                            <a:ea typeface="Helvetica Neue Light" panose="02000403000000020004" pitchFamily="2" charset="0"/>
                          </a:rPr>
                          <m:t>𝑖</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independent variables (</a:t>
                </a:r>
                <a14:m>
                  <m:oMath xmlns:m="http://schemas.openxmlformats.org/officeDocument/2006/math">
                    <m:r>
                      <a:rPr lang="en-GB" sz="1400" b="0" i="1" smtClean="0">
                        <a:latin typeface="Cambria Math" panose="02040503050406030204" pitchFamily="18" charset="0"/>
                        <a:ea typeface="Helvetica Neue Light" panose="02000403000000020004" pitchFamily="2" charset="0"/>
                      </a:rPr>
                      <m:t>𝑘</m:t>
                    </m:r>
                    <m:r>
                      <a:rPr lang="en-GB" sz="1400" b="0" i="1" smtClean="0">
                        <a:latin typeface="Cambria Math" panose="02040503050406030204" pitchFamily="18" charset="0"/>
                        <a:ea typeface="Helvetica Neue Light" panose="02000403000000020004" pitchFamily="2" charset="0"/>
                      </a:rPr>
                      <m:t>=4)</m:t>
                    </m:r>
                  </m:oMath>
                </a14:m>
                <a:endParaRPr lang="en-GB" sz="1400" dirty="0">
                  <a:latin typeface="Helvetica Neue Light" panose="02000403000000020004" pitchFamily="2" charset="0"/>
                  <a:ea typeface="Helvetica Neue Light" panose="02000403000000020004" pitchFamily="2" charset="0"/>
                </a:endParaRPr>
              </a:p>
              <a:p>
                <a14:m>
                  <m:oMath xmlns:m="http://schemas.openxmlformats.org/officeDocument/2006/math">
                    <m:sSub>
                      <m:sSubPr>
                        <m:ctrlPr>
                          <a:rPr lang="en-GB" sz="1400" i="1" dirty="0" smtClean="0">
                            <a:latin typeface="Cambria Math" panose="02040503050406030204" pitchFamily="18" charset="0"/>
                            <a:ea typeface="Helvetica Neue Light" panose="02000403000000020004" pitchFamily="2" charset="0"/>
                          </a:rPr>
                        </m:ctrlPr>
                      </m:sSubPr>
                      <m:e>
                        <m:r>
                          <a:rPr lang="en-GB" sz="1400" b="0" i="1" dirty="0" smtClean="0">
                            <a:latin typeface="Cambria Math" panose="02040503050406030204" pitchFamily="18" charset="0"/>
                            <a:ea typeface="Helvetica Neue Light" panose="02000403000000020004" pitchFamily="2" charset="0"/>
                          </a:rPr>
                          <m:t>𝐸</m:t>
                        </m:r>
                      </m:e>
                      <m:sub>
                        <m:r>
                          <a:rPr lang="en-GB" sz="1400" b="0" i="1" dirty="0"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expected counts of cases infected houses an area</a:t>
                </a:r>
              </a:p>
              <a:p>
                <a:r>
                  <a:rPr lang="en-GB" sz="1400" i="1" dirty="0">
                    <a:latin typeface="Cambria Math" panose="02040503050406030204" pitchFamily="18" charset="0"/>
                    <a:ea typeface="Cambria Math" panose="02040503050406030204" pitchFamily="18" charset="0"/>
                  </a:rPr>
                  <a:t>R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overall rate of infestation in the study area in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dirty="0">
                    <a:latin typeface="Helvetica Neue" panose="02000503000000020004" pitchFamily="2" charset="0"/>
                    <a:ea typeface="Helvetica Neue" panose="02000503000000020004" pitchFamily="2" charset="0"/>
                    <a:cs typeface="Helvetica Neue" panose="02000503000000020004" pitchFamily="2" charset="0"/>
                  </a:rPr>
                  <a:t> period</a:t>
                </a:r>
                <a:endParaRPr lang="en-GB"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𝑖</m:t>
                        </m:r>
                      </m:sub>
                    </m:sSub>
                  </m:oMath>
                </a14:m>
                <a:r>
                  <a:rPr lang="en-GB" sz="1400" dirty="0">
                    <a:latin typeface="Helvetica Neue Light" panose="02000403000000020004" pitchFamily="2" charset="0"/>
                    <a:ea typeface="Helvetica Neue Light" panose="02000403000000020004" pitchFamily="2" charset="0"/>
                  </a:rPr>
                  <a:t> is some area-specific rates within that </a:t>
                </a:r>
                <a:r>
                  <a:rPr lang="en-GB" sz="1400" dirty="0" err="1">
                    <a:latin typeface="Helvetica Neue Light" panose="02000403000000020004" pitchFamily="2" charset="0"/>
                    <a:ea typeface="Helvetica Neue Light" panose="02000403000000020004" pitchFamily="2" charset="0"/>
                  </a:rPr>
                  <a:t>LIRAa</a:t>
                </a:r>
                <a:r>
                  <a:rPr lang="en-GB" sz="1400" dirty="0">
                    <a:latin typeface="Helvetica Neue Light" panose="02000403000000020004" pitchFamily="2" charset="0"/>
                    <a:ea typeface="Helvetica Neue Light" panose="02000403000000020004" pitchFamily="2" charset="0"/>
                  </a:rPr>
                  <a:t> period</a:t>
                </a:r>
              </a:p>
              <a:p>
                <a:endParaRPr lang="en-GB" sz="1600" i="1" dirty="0">
                  <a:latin typeface="Cambria Math" panose="02040503050406030204" pitchFamily="18" charset="0"/>
                  <a:ea typeface="Cambria Math" panose="02040503050406030204" pitchFamily="18"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r>
                      <a:rPr lang="en-GB" sz="1400" i="1" smtClean="0">
                        <a:latin typeface="Cambria Math" panose="02040503050406030204" pitchFamily="18" charset="0"/>
                        <a:ea typeface="Cambria Math" panose="02040503050406030204" pitchFamily="18" charset="0"/>
                      </a:rPr>
                      <m:t>𝛼</m:t>
                    </m:r>
                  </m:oMath>
                </a14:m>
                <a:r>
                  <a:rPr lang="en-GB" sz="1400" dirty="0">
                    <a:latin typeface="Helvetica Neue Light" panose="02000403000000020004" pitchFamily="2" charset="0"/>
                    <a:ea typeface="Helvetica Neue Light" panose="02000403000000020004" pitchFamily="2" charset="0"/>
                  </a:rPr>
                  <a:t> is the overall risk of infestation for entire study area</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oMath>
                </a14:m>
                <a:r>
                  <a:rPr lang="en-GB" sz="1400" dirty="0">
                    <a:latin typeface="Helvetica Neue Light" panose="02000403000000020004" pitchFamily="2" charset="0"/>
                    <a:ea typeface="Helvetica Neue Light" panose="02000403000000020004" pitchFamily="2" charset="0"/>
                  </a:rPr>
                  <a:t> measures the overall associated risk between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𝑋</m:t>
                        </m:r>
                      </m:e>
                      <m:sub>
                        <m:r>
                          <a:rPr lang="en-GB" sz="1400" i="1">
                            <a:latin typeface="Cambria Math" panose="02040503050406030204" pitchFamily="18" charset="0"/>
                            <a:ea typeface="Helvetica Neue Light" panose="02000403000000020004" pitchFamily="2" charset="0"/>
                          </a:rPr>
                          <m:t>𝑖</m:t>
                        </m:r>
                        <m:r>
                          <a:rPr lang="en-GB" sz="1400" i="1">
                            <a:latin typeface="Cambria Math" panose="02040503050406030204" pitchFamily="18" charset="0"/>
                            <a:ea typeface="Helvetica Neue Light" panose="02000403000000020004" pitchFamily="2" charset="0"/>
                          </a:rPr>
                          <m:t>,</m:t>
                        </m:r>
                        <m:r>
                          <a:rPr lang="en-GB" sz="1400" i="1">
                            <a:latin typeface="Cambria Math" panose="02040503050406030204" pitchFamily="18" charset="0"/>
                            <a:ea typeface="Helvetica Neue Light" panose="02000403000000020004" pitchFamily="2" charset="0"/>
                          </a:rPr>
                          <m:t>𝑘</m:t>
                        </m:r>
                      </m:sub>
                    </m:sSub>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Helvetica Neue Light" panose="02000403000000020004" pitchFamily="2" charset="0"/>
                          </a:rPr>
                          <m:t>𝑌</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t>
                </a:r>
              </a:p>
              <a:p>
                <a14:m>
                  <m:oMath xmlns:m="http://schemas.openxmlformats.org/officeDocument/2006/math">
                    <m:sSub>
                      <m:sSubPr>
                        <m:ctrlPr>
                          <a:rPr lang="en-GB" sz="1400" i="1" smtClean="0">
                            <a:latin typeface="Cambria Math" panose="02040503050406030204" pitchFamily="18" charset="0"/>
                            <a:ea typeface="Helvetica Neue Light" panose="02000403000000020004" pitchFamily="2" charset="0"/>
                          </a:rPr>
                        </m:ctrlPr>
                      </m:sSubPr>
                      <m:e>
                        <m:r>
                          <a:rPr lang="en-GB" sz="140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are the area-specific spatial random effects</a:t>
                </a:r>
              </a:p>
              <a:p>
                <a14:m>
                  <m:oMath xmlns:m="http://schemas.openxmlformats.org/officeDocument/2006/math">
                    <m:sSub>
                      <m:sSubPr>
                        <m:ctrlPr>
                          <a:rPr lang="en-GB" sz="1400" i="1" smtClean="0">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ea typeface="Cambria Math" panose="02040503050406030204" pitchFamily="18" charset="0"/>
                          </a:rPr>
                          <m:t>𝑖</m:t>
                        </m:r>
                      </m:sub>
                    </m:sSub>
                  </m:oMath>
                </a14:m>
                <a:r>
                  <a:rPr lang="en-GB" sz="1400" i="1" dirty="0">
                    <a:latin typeface="Cambria Math" panose="02040503050406030204" pitchFamily="18" charset="0"/>
                    <a:ea typeface="Cambria Math" panose="02040503050406030204" pitchFamily="18" charset="0"/>
                  </a:rPr>
                  <a:t> </a:t>
                </a:r>
                <a:r>
                  <a:rPr lang="en-GB" sz="1400" dirty="0">
                    <a:latin typeface="Helvetica Neue Light" panose="02000403000000020004" pitchFamily="2" charset="0"/>
                    <a:ea typeface="Helvetica Neue Light" panose="02000403000000020004" pitchFamily="2" charset="0"/>
                  </a:rPr>
                  <a:t>are the area-specific unstructured random effects</a:t>
                </a:r>
                <a:endParaRPr lang="en-GB" sz="1400" i="1" dirty="0">
                  <a:latin typeface="Cambria Math" panose="02040503050406030204" pitchFamily="18" charset="0"/>
                  <a:ea typeface="Cambria Math" panose="02040503050406030204" pitchFamily="18" charset="0"/>
                </a:endParaRPr>
              </a:p>
              <a:p>
                <a14:m>
                  <m:oMath xmlns:m="http://schemas.openxmlformats.org/officeDocument/2006/math">
                    <m:r>
                      <a:rPr lang="en-GB" sz="1400" i="1" smtClean="0">
                        <a:latin typeface="Cambria Math" panose="02040503050406030204" pitchFamily="18" charset="0"/>
                        <a:ea typeface="Cambria Math" panose="02040503050406030204" pitchFamily="18" charset="0"/>
                      </a:rPr>
                      <m:t>𝜎</m:t>
                    </m:r>
                  </m:oMath>
                </a14:m>
                <a:r>
                  <a:rPr lang="en-GB" sz="1400" dirty="0">
                    <a:latin typeface="Helvetica Neue Light" panose="02000403000000020004" pitchFamily="2" charset="0"/>
                    <a:ea typeface="Helvetica Neue Light" panose="02000403000000020004" pitchFamily="2" charset="0"/>
                  </a:rPr>
                  <a:t> an overall error term</a:t>
                </a:r>
              </a:p>
              <a:p>
                <a:endParaRPr lang="en-GB" sz="1400" dirty="0">
                  <a:latin typeface="Helvetica Neue Light" panose="02000403000000020004" pitchFamily="2" charset="0"/>
                  <a:ea typeface="Helvetica Neue Light" panose="020004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Model Calibration</a:t>
                </a:r>
              </a:p>
              <a:p>
                <a:pPr marL="285750" indent="-285750">
                  <a:buFont typeface="Arial" panose="020B0604020202020204" pitchFamily="34" charset="0"/>
                  <a:buChar char="•"/>
                </a:pPr>
                <a14:m>
                  <m:oMath xmlns:m="http://schemas.openxmlformats.org/officeDocument/2006/math">
                    <m:r>
                      <a:rPr lang="en-GB" sz="1400" i="1" smtClean="0">
                        <a:latin typeface="Cambria Math" panose="02040503050406030204" pitchFamily="18" charset="0"/>
                        <a:ea typeface="Cambria Math" panose="02040503050406030204" pitchFamily="18" charset="0"/>
                      </a:rPr>
                      <m:t>𝜌</m:t>
                    </m:r>
                  </m:oMath>
                </a14:m>
                <a:r>
                  <a:rPr lang="en-GB" sz="1400" dirty="0">
                    <a:latin typeface="Helvetica Neue Light" panose="02000403000000020004" pitchFamily="2" charset="0"/>
                    <a:ea typeface="Helvetica Neue Light" panose="02000403000000020004" pitchFamily="2" charset="0"/>
                  </a:rPr>
                  <a:t> is the proportion that’s set by the user to state the how much variance comes from either </a:t>
                </a:r>
                <a14:m>
                  <m:oMath xmlns:m="http://schemas.openxmlformats.org/officeDocument/2006/math">
                    <m:sSub>
                      <m:sSubPr>
                        <m:ctrlPr>
                          <a:rPr lang="en-GB" sz="1400" i="1">
                            <a:latin typeface="Cambria Math" panose="02040503050406030204" pitchFamily="18" charset="0"/>
                            <a:ea typeface="Helvetica Neue Light" panose="02000403000000020004" pitchFamily="2" charset="0"/>
                          </a:rPr>
                        </m:ctrlPr>
                      </m:sSubPr>
                      <m:e>
                        <m:r>
                          <a:rPr lang="en-GB" sz="1400" i="1">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Helvetica Neue Light" panose="02000403000000020004" pitchFamily="2" charset="0"/>
                          </a:rPr>
                          <m:t>𝑖</m:t>
                        </m:r>
                      </m:sub>
                    </m:sSub>
                  </m:oMath>
                </a14:m>
                <a:r>
                  <a:rPr lang="en-GB" sz="1400" dirty="0">
                    <a:latin typeface="Helvetica Neue Light" panose="02000403000000020004" pitchFamily="2" charset="0"/>
                    <a:ea typeface="Helvetica Neue Light" panose="02000403000000020004" pitchFamily="2" charset="0"/>
                  </a:rPr>
                  <a:t> or </a:t>
                </a:r>
                <a14:m>
                  <m:oMath xmlns:m="http://schemas.openxmlformats.org/officeDocument/2006/math">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ea typeface="Cambria Math" panose="02040503050406030204" pitchFamily="18" charset="0"/>
                          </a:rPr>
                          <m:t>𝑖</m:t>
                        </m:r>
                      </m:sub>
                    </m:sSub>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𝜙</m:t>
                        </m:r>
                      </m:e>
                      <m:sub>
                        <m:r>
                          <a:rPr lang="en-GB" sz="1400" b="0" i="1" smtClean="0">
                            <a:latin typeface="Cambria Math" panose="02040503050406030204" pitchFamily="18" charset="0"/>
                          </a:rPr>
                          <m:t>𝑖</m:t>
                        </m:r>
                      </m:sub>
                    </m:sSub>
                  </m:oMath>
                </a14:m>
                <a:r>
                  <a:rPr lang="en-GB" sz="1400" dirty="0"/>
                  <a:t>  </a:t>
                </a:r>
                <a:r>
                  <a:rPr lang="en-GB" sz="1400" dirty="0">
                    <a:latin typeface="Helvetica Neue" panose="02000503000000020004" pitchFamily="2" charset="0"/>
                    <a:ea typeface="Helvetica Neue" panose="02000503000000020004" pitchFamily="2" charset="0"/>
                    <a:cs typeface="Helvetica Neue" panose="02000503000000020004" pitchFamily="2" charset="0"/>
                  </a:rPr>
                  <a:t>is the combined random effects which is equivalent to </a:t>
                </a:r>
                <a14:m>
                  <m:oMath xmlns:m="http://schemas.openxmlformats.org/officeDocument/2006/math">
                    <m:r>
                      <a:rPr lang="en-GB" sz="1400" b="0" i="1">
                        <a:latin typeface="Cambria Math" panose="02040503050406030204" pitchFamily="18" charset="0"/>
                        <a:ea typeface="Cambria Math" panose="02040503050406030204" pitchFamily="18" charset="0"/>
                      </a:rPr>
                      <m:t>𝜎</m:t>
                    </m:r>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d>
                          <m:dPr>
                            <m:ctrlPr>
                              <a:rPr lang="en-GB" sz="1400" i="1">
                                <a:latin typeface="Cambria Math" panose="02040503050406030204" pitchFamily="18" charset="0"/>
                                <a:ea typeface="Cambria Math" panose="02040503050406030204" pitchFamily="18" charset="0"/>
                              </a:rPr>
                            </m:ctrlPr>
                          </m:dPr>
                          <m:e>
                            <m:r>
                              <a:rPr lang="en-GB" sz="1400" b="0" i="1">
                                <a:latin typeface="Cambria Math" panose="02040503050406030204" pitchFamily="18" charset="0"/>
                                <a:ea typeface="Cambria Math" panose="02040503050406030204" pitchFamily="18" charset="0"/>
                              </a:rPr>
                              <m:t>1−</m:t>
                            </m:r>
                            <m:r>
                              <a:rPr lang="en-GB" sz="1400" b="0" i="1">
                                <a:latin typeface="Cambria Math" panose="02040503050406030204" pitchFamily="18" charset="0"/>
                                <a:ea typeface="Cambria Math" panose="02040503050406030204" pitchFamily="18" charset="0"/>
                              </a:rPr>
                              <m:t>𝜌</m:t>
                            </m:r>
                          </m:e>
                        </m:d>
                        <m:r>
                          <a:rPr lang="en-GB" sz="1400" b="0" i="1">
                            <a:latin typeface="Cambria Math" panose="02040503050406030204" pitchFamily="18" charset="0"/>
                            <a:ea typeface="Cambria Math" panose="02040503050406030204" pitchFamily="18" charset="0"/>
                          </a:rPr>
                          <m:t>𝜃</m:t>
                        </m:r>
                      </m:e>
                    </m:rad>
                    <m:r>
                      <a:rPr lang="en-GB" sz="1400" b="0" i="1">
                        <a:latin typeface="Cambria Math" panose="02040503050406030204" pitchFamily="18" charset="0"/>
                        <a:ea typeface="Cambria Math" panose="02040503050406030204" pitchFamily="18" charset="0"/>
                      </a:rPr>
                      <m:t>+</m:t>
                    </m:r>
                    <m:rad>
                      <m:radPr>
                        <m:degHide m:val="on"/>
                        <m:ctrlPr>
                          <a:rPr lang="en-GB" sz="1400" i="1">
                            <a:latin typeface="Cambria Math" panose="02040503050406030204" pitchFamily="18" charset="0"/>
                            <a:ea typeface="Cambria Math" panose="02040503050406030204" pitchFamily="18" charset="0"/>
                          </a:rPr>
                        </m:ctrlPr>
                      </m:radPr>
                      <m:deg/>
                      <m:e>
                        <m:r>
                          <a:rPr lang="en-GB" sz="1400" b="0" i="1">
                            <a:latin typeface="Cambria Math" panose="02040503050406030204" pitchFamily="18" charset="0"/>
                            <a:ea typeface="Cambria Math" panose="02040503050406030204" pitchFamily="18" charset="0"/>
                          </a:rPr>
                          <m:t>𝜌𝜙</m:t>
                        </m:r>
                      </m:e>
                    </m:rad>
                    <m:r>
                      <a:rPr lang="en-GB" sz="1400" b="0" i="1">
                        <a:latin typeface="Cambria Math" panose="02040503050406030204" pitchFamily="18" charset="0"/>
                        <a:ea typeface="Cambria Math" panose="02040503050406030204" pitchFamily="18" charset="0"/>
                      </a:rPr>
                      <m:t>)</m:t>
                    </m:r>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3" name="TextBox 12">
                <a:extLst>
                  <a:ext uri="{FF2B5EF4-FFF2-40B4-BE49-F238E27FC236}">
                    <a16:creationId xmlns:a16="http://schemas.microsoft.com/office/drawing/2014/main" id="{9CF0DEB9-DD20-544B-B869-BF084ECCED2F}"/>
                  </a:ext>
                </a:extLst>
              </p:cNvPr>
              <p:cNvSpPr txBox="1">
                <a:spLocks noRot="1" noChangeAspect="1" noMove="1" noResize="1" noEditPoints="1" noAdjustHandles="1" noChangeArrowheads="1" noChangeShapeType="1" noTextEdit="1"/>
              </p:cNvSpPr>
              <p:nvPr/>
            </p:nvSpPr>
            <p:spPr>
              <a:xfrm>
                <a:off x="160454" y="1204663"/>
                <a:ext cx="5878895" cy="4378956"/>
              </a:xfrm>
              <a:prstGeom prst="rect">
                <a:avLst/>
              </a:prstGeom>
              <a:blipFill>
                <a:blip r:embed="rId4"/>
                <a:stretch>
                  <a:fillRect l="-431" t="-58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1EE9FCE-9481-4E48-87E8-F53DA2537432}"/>
                  </a:ext>
                </a:extLst>
              </p:cNvPr>
              <p:cNvSpPr txBox="1"/>
              <p:nvPr/>
            </p:nvSpPr>
            <p:spPr>
              <a:xfrm>
                <a:off x="148736" y="5567838"/>
                <a:ext cx="5254826" cy="1216743"/>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GB" sz="1200" dirty="0">
                    <a:latin typeface="Helvetica Neue Light" panose="02000403000000020004" pitchFamily="2" charset="0"/>
                    <a:ea typeface="Helvetica Neue Light" panose="02000403000000020004" pitchFamily="2" charset="0"/>
                  </a:rPr>
                  <a:t>Notes:</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study area</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Cambria Math" panose="02040503050406030204" pitchFamily="18" charset="0"/>
                      </a:rPr>
                      <m:t>exp</m:t>
                    </m:r>
                    <m:r>
                      <a:rPr lang="en-GB" sz="1200" b="0" i="1" smtClean="0">
                        <a:latin typeface="Cambria Math" panose="02040503050406030204" pitchFamily="18" charset="0"/>
                        <a:ea typeface="Cambria Math" panose="02040503050406030204" pitchFamily="18" charset="0"/>
                      </a:rPr>
                      <m:t>⁡(</m:t>
                    </m:r>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is the overall risk ratio for coefficient</a:t>
                </a:r>
              </a:p>
              <a:p>
                <a:pPr marL="171450" indent="-171450">
                  <a:buFont typeface="Arial" panose="020B0604020202020204" pitchFamily="34" charset="0"/>
                  <a:buChar char="•"/>
                </a:pPr>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exp</m:t>
                    </m:r>
                    <m:r>
                      <a:rPr lang="en-GB" sz="1200" b="0" i="1" smtClean="0">
                        <a:latin typeface="Cambria Math" panose="02040503050406030204" pitchFamily="18" charset="0"/>
                        <a:ea typeface="Helvetica Neue Light" panose="02000403000000020004" pitchFamily="2" charset="0"/>
                      </a:rPr>
                      <m:t>(</m:t>
                    </m:r>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r>
                      <a:rPr lang="en-GB" sz="1200" i="1">
                        <a:latin typeface="Cambria Math" panose="02040503050406030204" pitchFamily="18" charset="0"/>
                      </a:rPr>
                      <m:t>+</m:t>
                    </m:r>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𝐶</m:t>
                        </m:r>
                      </m:e>
                      <m:sub>
                        <m:r>
                          <a:rPr lang="en-GB" sz="1200" b="0" i="1" smtClean="0">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by adding </a:t>
                </a:r>
                <a14:m>
                  <m:oMath xmlns:m="http://schemas.openxmlformats.org/officeDocument/2006/math">
                    <m:sSub>
                      <m:sSubPr>
                        <m:ctrlPr>
                          <a:rPr lang="en-GB" sz="1200" i="1">
                            <a:latin typeface="Cambria Math" panose="02040503050406030204" pitchFamily="18" charset="0"/>
                          </a:rPr>
                        </m:ctrlPr>
                      </m:sSubPr>
                      <m:e>
                        <m:r>
                          <a:rPr lang="en-GB" sz="1200" b="0" i="1" smtClean="0">
                            <a:latin typeface="Cambria Math" panose="02040503050406030204" pitchFamily="18" charset="0"/>
                          </a:rPr>
                          <m:t>+</m:t>
                        </m:r>
                        <m:r>
                          <a:rPr lang="en-GB" sz="1200" i="1">
                            <a:latin typeface="Cambria Math" panose="02040503050406030204" pitchFamily="18" charset="0"/>
                          </a:rPr>
                          <m:t>𝐶</m:t>
                        </m:r>
                      </m:e>
                      <m:sub>
                        <m:r>
                          <a:rPr lang="en-GB" sz="1200" i="1">
                            <a:latin typeface="Cambria Math" panose="02040503050406030204" pitchFamily="18" charset="0"/>
                          </a:rPr>
                          <m:t>𝑖</m:t>
                        </m:r>
                      </m:sub>
                    </m:sSub>
                    <m:r>
                      <a:rPr lang="en-GB" sz="1200" i="1">
                        <a:latin typeface="Cambria Math" panose="02040503050406030204" pitchFamily="18" charset="0"/>
                        <a:ea typeface="Cambria Math" panose="02040503050406030204" pitchFamily="18" charset="0"/>
                      </a:rPr>
                      <m:t>𝜎</m:t>
                    </m:r>
                  </m:oMath>
                </a14:m>
                <a:r>
                  <a:rPr lang="en-GB" sz="1200" dirty="0">
                    <a:latin typeface="Helvetica Neue Light" panose="02000403000000020004" pitchFamily="2" charset="0"/>
                    <a:ea typeface="Helvetica Neue Light" panose="02000403000000020004" pitchFamily="2" charset="0"/>
                  </a:rPr>
                  <a:t> to the </a:t>
                </a:r>
                <a14:m>
                  <m:oMath xmlns:m="http://schemas.openxmlformats.org/officeDocument/2006/math">
                    <m:r>
                      <a:rPr lang="en-GB" sz="1200" i="1">
                        <a:latin typeface="Cambria Math" panose="02040503050406030204" pitchFamily="18" charset="0"/>
                        <a:ea typeface="Cambria Math" panose="02040503050406030204" pitchFamily="18" charset="0"/>
                      </a:rPr>
                      <m:t>𝛼</m:t>
                    </m:r>
                    <m:r>
                      <a:rPr lang="en-GB" sz="1200" i="1">
                        <a:latin typeface="Cambria Math" panose="02040503050406030204" pitchFamily="18" charset="0"/>
                        <a:ea typeface="Cambria Math" panose="02040503050406030204" pitchFamily="18" charset="0"/>
                      </a:rPr>
                      <m:t> </m:t>
                    </m:r>
                  </m:oMath>
                </a14:m>
                <a:r>
                  <a:rPr lang="en-GB" sz="1200" dirty="0">
                    <a:latin typeface="Helvetica Neue Light" panose="02000403000000020004" pitchFamily="2" charset="0"/>
                    <a:ea typeface="Helvetica Neue Light" panose="02000403000000020004" pitchFamily="2" charset="0"/>
                  </a:rPr>
                  <a:t>allows the risks to vary for each area. By adding </a:t>
                </a:r>
                <a14:m>
                  <m:oMath xmlns:m="http://schemas.openxmlformats.org/officeDocument/2006/math">
                    <m:r>
                      <a:rPr lang="en-GB" sz="1200" b="0" i="0" smtClean="0">
                        <a:latin typeface="Cambria Math" panose="02040503050406030204" pitchFamily="18" charset="0"/>
                      </a:rPr>
                      <m:t>+</m:t>
                    </m:r>
                    <m:nary>
                      <m:naryPr>
                        <m:chr m:val="∑"/>
                        <m:subHide m:val="on"/>
                        <m:supHide m:val="on"/>
                        <m:ctrlPr>
                          <a:rPr lang="en-GB" sz="1200" i="1">
                            <a:latin typeface="Cambria Math" panose="02040503050406030204" pitchFamily="18" charset="0"/>
                          </a:rPr>
                        </m:ctrlPr>
                      </m:naryPr>
                      <m:sub/>
                      <m:sup/>
                      <m:e>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𝛽</m:t>
                            </m:r>
                          </m:e>
                          <m:sub>
                            <m:r>
                              <a:rPr lang="en-GB" sz="1200" i="1">
                                <a:latin typeface="Cambria Math" panose="02040503050406030204" pitchFamily="18" charset="0"/>
                              </a:rPr>
                              <m:t>𝑘</m:t>
                            </m:r>
                          </m:sub>
                        </m:sSub>
                      </m:e>
                    </m:nary>
                    <m:sSub>
                      <m:sSubPr>
                        <m:ctrlPr>
                          <a:rPr lang="en-GB" sz="1200" i="1">
                            <a:latin typeface="Cambria Math" panose="02040503050406030204" pitchFamily="18" charset="0"/>
                          </a:rPr>
                        </m:ctrlPr>
                      </m:sSubPr>
                      <m:e>
                        <m:r>
                          <a:rPr lang="en-GB" sz="1200" i="1">
                            <a:latin typeface="Cambria Math" panose="02040503050406030204" pitchFamily="18" charset="0"/>
                          </a:rPr>
                          <m:t>𝑋</m:t>
                        </m:r>
                      </m:e>
                      <m:sub>
                        <m:r>
                          <a:rPr lang="en-GB" sz="1200" i="1">
                            <a:latin typeface="Cambria Math" panose="02040503050406030204" pitchFamily="18" charset="0"/>
                          </a:rPr>
                          <m:t>𝑖</m:t>
                        </m:r>
                        <m:r>
                          <a:rPr lang="en-GB" sz="1200" i="1">
                            <a:latin typeface="Cambria Math" panose="02040503050406030204" pitchFamily="18" charset="0"/>
                          </a:rPr>
                          <m:t>,</m:t>
                        </m:r>
                        <m:r>
                          <a:rPr lang="en-GB" sz="1200" i="1">
                            <a:latin typeface="Cambria Math" panose="02040503050406030204" pitchFamily="18" charset="0"/>
                          </a:rPr>
                          <m:t>𝑘</m:t>
                        </m:r>
                      </m:sub>
                    </m:sSub>
                  </m:oMath>
                </a14:m>
                <a:r>
                  <a:rPr lang="en-GB" sz="1200" dirty="0">
                    <a:latin typeface="Helvetica Neue Light" panose="02000403000000020004" pitchFamily="2" charset="0"/>
                    <a:ea typeface="Helvetica Neue Light" panose="02000403000000020004" pitchFamily="2" charset="0"/>
                  </a:rPr>
                  <a:t> you are also adjusting for the variables.</a:t>
                </a:r>
              </a:p>
            </p:txBody>
          </p:sp>
        </mc:Choice>
        <mc:Fallback>
          <p:sp>
            <p:nvSpPr>
              <p:cNvPr id="14" name="TextBox 13">
                <a:extLst>
                  <a:ext uri="{FF2B5EF4-FFF2-40B4-BE49-F238E27FC236}">
                    <a16:creationId xmlns:a16="http://schemas.microsoft.com/office/drawing/2014/main" id="{81EE9FCE-9481-4E48-87E8-F53DA2537432}"/>
                  </a:ext>
                </a:extLst>
              </p:cNvPr>
              <p:cNvSpPr txBox="1">
                <a:spLocks noRot="1" noChangeAspect="1" noMove="1" noResize="1" noEditPoints="1" noAdjustHandles="1" noChangeArrowheads="1" noChangeShapeType="1" noTextEdit="1"/>
              </p:cNvSpPr>
              <p:nvPr/>
            </p:nvSpPr>
            <p:spPr>
              <a:xfrm>
                <a:off x="148736" y="5567838"/>
                <a:ext cx="5254826" cy="1216743"/>
              </a:xfrm>
              <a:prstGeom prst="rect">
                <a:avLst/>
              </a:prstGeom>
              <a:blipFill>
                <a:blip r:embed="rId5"/>
                <a:stretch>
                  <a:fillRect b="-19388"/>
                </a:stretch>
              </a:blipFill>
              <a:ln>
                <a:solidFill>
                  <a:schemeClr val="accent1">
                    <a:lumMod val="40000"/>
                    <a:lumOff val="60000"/>
                  </a:schemeClr>
                </a:solidFill>
              </a:ln>
            </p:spPr>
            <p:txBody>
              <a:bodyPr/>
              <a:lstStyle/>
              <a:p>
                <a:r>
                  <a:rPr lang="en-GB">
                    <a:noFill/>
                  </a:rPr>
                  <a:t> </a:t>
                </a:r>
              </a:p>
            </p:txBody>
          </p:sp>
        </mc:Fallback>
      </mc:AlternateContent>
      <p:sp>
        <p:nvSpPr>
          <p:cNvPr id="4" name="TextBox 3">
            <a:extLst>
              <a:ext uri="{FF2B5EF4-FFF2-40B4-BE49-F238E27FC236}">
                <a16:creationId xmlns:a16="http://schemas.microsoft.com/office/drawing/2014/main" id="{C90B4029-C3EC-EF89-8E37-A2CDF5DEDD20}"/>
              </a:ext>
            </a:extLst>
          </p:cNvPr>
          <p:cNvSpPr txBox="1"/>
          <p:nvPr/>
        </p:nvSpPr>
        <p:spPr>
          <a:xfrm>
            <a:off x="590550" y="171450"/>
            <a:ext cx="10496550" cy="461665"/>
          </a:xfrm>
          <a:prstGeom prst="rect">
            <a:avLst/>
          </a:prstGeom>
          <a:noFill/>
        </p:spPr>
        <p:txBody>
          <a:bodyPr wrap="square" rtlCol="0">
            <a:sp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 formulation for Spatial ICAR model</a:t>
            </a:r>
          </a:p>
        </p:txBody>
      </p:sp>
      <p:sp>
        <p:nvSpPr>
          <p:cNvPr id="12" name="TextBox 11">
            <a:extLst>
              <a:ext uri="{FF2B5EF4-FFF2-40B4-BE49-F238E27FC236}">
                <a16:creationId xmlns:a16="http://schemas.microsoft.com/office/drawing/2014/main" id="{AF7B11E0-F0D4-331D-40C3-523866EEF16B}"/>
              </a:ext>
            </a:extLst>
          </p:cNvPr>
          <p:cNvSpPr txBox="1"/>
          <p:nvPr/>
        </p:nvSpPr>
        <p:spPr>
          <a:xfrm>
            <a:off x="160454"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components</a:t>
            </a:r>
          </a:p>
        </p:txBody>
      </p:sp>
      <p:sp>
        <p:nvSpPr>
          <p:cNvPr id="18" name="TextBox 17">
            <a:extLst>
              <a:ext uri="{FF2B5EF4-FFF2-40B4-BE49-F238E27FC236}">
                <a16:creationId xmlns:a16="http://schemas.microsoft.com/office/drawing/2014/main" id="{B8870731-3056-ABA9-C28C-BDAD838D6AF5}"/>
              </a:ext>
            </a:extLst>
          </p:cNvPr>
          <p:cNvSpPr txBox="1"/>
          <p:nvPr/>
        </p:nvSpPr>
        <p:spPr>
          <a:xfrm>
            <a:off x="6039352" y="1140622"/>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is often counts – thus it will be Poisson (with log as the link function).   </a:t>
            </a:r>
          </a:p>
        </p:txBody>
      </p:sp>
      <p:sp>
        <p:nvSpPr>
          <p:cNvPr id="20" name="TextBox 19">
            <a:extLst>
              <a:ext uri="{FF2B5EF4-FFF2-40B4-BE49-F238E27FC236}">
                <a16:creationId xmlns:a16="http://schemas.microsoft.com/office/drawing/2014/main" id="{B4F1C7A6-82A0-95EF-D626-DEAFB724B0CD}"/>
              </a:ext>
            </a:extLst>
          </p:cNvPr>
          <p:cNvSpPr txBox="1"/>
          <p:nvPr/>
        </p:nvSpPr>
        <p:spPr>
          <a:xfrm>
            <a:off x="6051067" y="2806260"/>
            <a:ext cx="5980479"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spatial random effects as with an ICAR specification</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998C0B7-CBF8-948E-13D1-3B62DEFB4D0C}"/>
                  </a:ext>
                </a:extLst>
              </p:cNvPr>
              <p:cNvSpPr txBox="1"/>
              <p:nvPr/>
            </p:nvSpPr>
            <p:spPr>
              <a:xfrm>
                <a:off x="6400800" y="3394680"/>
                <a:ext cx="5417363" cy="1415772"/>
              </a:xfrm>
              <a:prstGeom prst="rect">
                <a:avLst/>
              </a:prstGeom>
              <a:solidFill>
                <a:schemeClr val="accent1">
                  <a:lumMod val="20000"/>
                  <a:lumOff val="80000"/>
                </a:schemeClr>
              </a:solidFill>
              <a:ln>
                <a:solidFill>
                  <a:schemeClr val="accent1">
                    <a:lumMod val="40000"/>
                    <a:lumOff val="60000"/>
                  </a:schemeClr>
                </a:solidFill>
              </a:ln>
            </p:spPr>
            <p:txBody>
              <a:bodyPr wrap="square" lIns="0" tIns="0" rIns="0" bIns="0" rtlCol="0">
                <a:spAutoFit/>
              </a:bodyPr>
              <a:lstStyle/>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𝛽</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n</m:t>
                    </m:r>
                    <m:r>
                      <m:rPr>
                        <m:sty m:val="p"/>
                      </m:rPr>
                      <a:rPr lang="en-GB" sz="1400" b="0" i="0" smtClean="0">
                        <a:latin typeface="Cambria Math" panose="02040503050406030204" pitchFamily="18" charset="0"/>
                      </a:rPr>
                      <m:t>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i="1" dirty="0">
                  <a:latin typeface="Cambria Math" panose="02040503050406030204" pitchFamily="18" charset="0"/>
                  <a:ea typeface="Helvetica Neue Thin" panose="020B0403020202020204" pitchFamily="34"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norm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0, 1</m:t>
                        </m:r>
                      </m:e>
                    </m:d>
                  </m:oMath>
                </a14:m>
                <a:endParaRPr lang="en-GB" sz="1400" b="0" i="1" dirty="0">
                  <a:latin typeface="Cambria Math" panose="02040503050406030204" pitchFamily="18" charset="0"/>
                </a:endParaRPr>
              </a:p>
              <a:p>
                <a:r>
                  <a:rPr lang="en-GB" sz="1400" b="0" dirty="0">
                    <a:ea typeface="Cambria Math" panose="02040503050406030204" pitchFamily="18" charset="0"/>
                  </a:rPr>
                  <a:t>    </a:t>
                </a:r>
                <a14:m>
                  <m:oMath xmlns:m="http://schemas.openxmlformats.org/officeDocument/2006/math">
                    <m:r>
                      <a:rPr lang="en-GB" sz="1400" b="0" i="1" smtClean="0">
                        <a:latin typeface="Cambria Math" panose="02040503050406030204" pitchFamily="18" charset="0"/>
                        <a:ea typeface="Cambria Math" panose="02040503050406030204" pitchFamily="18" charset="0"/>
                      </a:rPr>
                      <m:t>𝜌</m:t>
                    </m:r>
                    <m:r>
                      <a:rPr lang="en-GB" sz="1400" b="0" i="1" smtClean="0">
                        <a:latin typeface="Cambria Math" panose="02040503050406030204" pitchFamily="18" charset="0"/>
                        <a:ea typeface="Cambria Math" panose="02040503050406030204" pitchFamily="18" charset="0"/>
                      </a:rPr>
                      <m:t> ~</m:t>
                    </m:r>
                    <m:r>
                      <a:rPr lang="en-GB" sz="1400" b="0" i="0" smtClean="0">
                        <a:latin typeface="Cambria Math" panose="02040503050406030204" pitchFamily="18" charset="0"/>
                        <a:ea typeface="Cambria Math" panose="02040503050406030204" pitchFamily="18" charset="0"/>
                      </a:rPr>
                      <m:t> </m:t>
                    </m:r>
                    <m:r>
                      <m:rPr>
                        <m:sty m:val="p"/>
                      </m:rPr>
                      <a:rPr lang="en-GB" sz="1400" b="0" i="0" smtClean="0">
                        <a:latin typeface="Cambria Math" panose="02040503050406030204" pitchFamily="18" charset="0"/>
                        <a:ea typeface="Cambria Math" panose="02040503050406030204" pitchFamily="18" charset="0"/>
                      </a:rPr>
                      <m:t>beta</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0.5, 0.5</m:t>
                        </m:r>
                      </m:e>
                    </m:d>
                  </m:oMath>
                </a14:m>
                <a:endParaRPr lang="en-GB" sz="1400" dirty="0">
                  <a:latin typeface="Cambria Math" panose="02040503050406030204" pitchFamily="18" charset="0"/>
                  <a:ea typeface="Cambria Math" panose="02040503050406030204" pitchFamily="18" charset="0"/>
                  <a:cs typeface="Helvetica Neue" panose="02000503000000020004" pitchFamily="2" charset="0"/>
                </a:endParaRPr>
              </a:p>
              <a:p>
                <a:r>
                  <a:rPr lang="en-GB" sz="1200" dirty="0">
                    <a:latin typeface="Cambria Math" panose="02040503050406030204" pitchFamily="18" charset="0"/>
                    <a:ea typeface="Cambria Math" panose="02040503050406030204" pitchFamily="18" charset="0"/>
                    <a:cs typeface="Helvetica Neue" panose="02000503000000020004" pitchFamily="2" charset="0"/>
                  </a:rPr>
                  <a:t>    </a:t>
                </a:r>
              </a:p>
              <a:p>
                <a:r>
                  <a:rPr lang="en-GB" sz="1200" dirty="0">
                    <a:latin typeface="Cambria Math" panose="02040503050406030204" pitchFamily="18" charset="0"/>
                    <a:ea typeface="Cambria Math" panose="02040503050406030204" pitchFamily="18" charset="0"/>
                    <a:cs typeface="Helvetica Neue" panose="02000503000000020004" pitchFamily="2" charset="0"/>
                  </a:rPr>
                  <a:t>    target += -0.5*</a:t>
                </a:r>
                <a:r>
                  <a:rPr lang="en-GB" sz="1200" dirty="0" err="1">
                    <a:latin typeface="Cambria Math" panose="02040503050406030204" pitchFamily="18" charset="0"/>
                    <a:ea typeface="Cambria Math" panose="02040503050406030204" pitchFamily="18" charset="0"/>
                    <a:cs typeface="Helvetica Neue" panose="02000503000000020004" pitchFamily="2" charset="0"/>
                  </a:rPr>
                  <a:t>dot_self</a:t>
                </a:r>
                <a:r>
                  <a:rPr lang="en-GB" sz="1200" dirty="0">
                    <a:latin typeface="Cambria Math" panose="02040503050406030204" pitchFamily="18" charset="0"/>
                    <a:ea typeface="Cambria Math" panose="02040503050406030204" pitchFamily="18" charset="0"/>
                    <a:cs typeface="Helvetica Neue" panose="02000503000000020004" pitchFamily="2" charset="0"/>
                  </a:rPr>
                  <a:t>(phi[node1] – phi[node2])</a:t>
                </a:r>
              </a:p>
              <a:p>
                <a:r>
                  <a:rPr lang="en-GB" sz="1200" dirty="0">
                    <a:latin typeface="Cambria Math" panose="02040503050406030204" pitchFamily="18" charset="0"/>
                    <a:ea typeface="Cambria Math" panose="02040503050406030204" pitchFamily="18" charset="0"/>
                    <a:cs typeface="Helvetica Neue" panose="02000503000000020004" pitchFamily="2" charset="0"/>
                  </a:rPr>
                  <a:t>    sum(phi) ~ normal(0, 0.001*N)</a:t>
                </a:r>
              </a:p>
            </p:txBody>
          </p:sp>
        </mc:Choice>
        <mc:Fallback>
          <p:sp>
            <p:nvSpPr>
              <p:cNvPr id="21" name="TextBox 20">
                <a:extLst>
                  <a:ext uri="{FF2B5EF4-FFF2-40B4-BE49-F238E27FC236}">
                    <a16:creationId xmlns:a16="http://schemas.microsoft.com/office/drawing/2014/main" id="{2998C0B7-CBF8-948E-13D1-3B62DEFB4D0C}"/>
                  </a:ext>
                </a:extLst>
              </p:cNvPr>
              <p:cNvSpPr txBox="1">
                <a:spLocks noRot="1" noChangeAspect="1" noMove="1" noResize="1" noEditPoints="1" noAdjustHandles="1" noChangeArrowheads="1" noChangeShapeType="1" noTextEdit="1"/>
              </p:cNvSpPr>
              <p:nvPr/>
            </p:nvSpPr>
            <p:spPr>
              <a:xfrm>
                <a:off x="6400800" y="3394680"/>
                <a:ext cx="5417363" cy="1415772"/>
              </a:xfrm>
              <a:prstGeom prst="rect">
                <a:avLst/>
              </a:prstGeom>
              <a:blipFill>
                <a:blip r:embed="rId6"/>
                <a:stretch>
                  <a:fillRect t="-877" b="-4386"/>
                </a:stretch>
              </a:blipFill>
              <a:ln>
                <a:solidFill>
                  <a:schemeClr val="accent1">
                    <a:lumMod val="40000"/>
                    <a:lumOff val="60000"/>
                  </a:schemeClr>
                </a:solidFill>
              </a:ln>
            </p:spPr>
            <p:txBody>
              <a:bodyPr/>
              <a:lstStyle/>
              <a:p>
                <a:r>
                  <a:rPr lang="en-GB">
                    <a:noFill/>
                  </a:rPr>
                  <a:t> </a:t>
                </a:r>
              </a:p>
            </p:txBody>
          </p:sp>
        </mc:Fallback>
      </mc:AlternateContent>
      <p:sp>
        <p:nvSpPr>
          <p:cNvPr id="22" name="TextBox 21">
            <a:extLst>
              <a:ext uri="{FF2B5EF4-FFF2-40B4-BE49-F238E27FC236}">
                <a16:creationId xmlns:a16="http://schemas.microsoft.com/office/drawing/2014/main" id="{E7026A0D-EEF2-A23C-5A9F-4B344545F082}"/>
              </a:ext>
            </a:extLst>
          </p:cNvPr>
          <p:cNvSpPr txBox="1"/>
          <p:nvPr/>
        </p:nvSpPr>
        <p:spPr>
          <a:xfrm>
            <a:off x="6039349" y="4991600"/>
            <a:ext cx="5722162" cy="307777"/>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4D5F8C0-05EE-17E4-D3F9-D373E343E6DD}"/>
                  </a:ext>
                </a:extLst>
              </p:cNvPr>
              <p:cNvSpPr txBox="1"/>
              <p:nvPr/>
            </p:nvSpPr>
            <p:spPr>
              <a:xfrm>
                <a:off x="6321501" y="5308151"/>
                <a:ext cx="5335661" cy="307777"/>
              </a:xfrm>
              <a:prstGeom prst="rect">
                <a:avLst/>
              </a:prstGeom>
              <a:noFill/>
            </p:spPr>
            <p:txBody>
              <a:bodyPr wrap="square" rtlCol="0">
                <a:spAutoFit/>
              </a:bodyPr>
              <a:lstStyle/>
              <a:p>
                <a:r>
                  <a:rPr lang="en-GB" sz="14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400" b="0" dirty="0"/>
                  <a:t> </a:t>
                </a:r>
                <a14:m>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𝜃</m:t>
                        </m:r>
                      </m:e>
                      <m:e>
                        <m:r>
                          <a:rPr lang="en-GB" sz="1400" b="0" i="1" smtClean="0">
                            <a:latin typeface="Cambria Math" panose="02040503050406030204" pitchFamily="18" charset="0"/>
                            <a:ea typeface="Cambria Math" panose="02040503050406030204" pitchFamily="18" charset="0"/>
                          </a:rPr>
                          <m:t>𝑌</m:t>
                        </m:r>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𝑌</m:t>
                        </m:r>
                      </m:e>
                      <m:e>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𝜃</m:t>
                    </m:r>
                    <m:r>
                      <a:rPr lang="en-GB" sz="1400" b="0" i="1" smtClean="0">
                        <a:latin typeface="Cambria Math" panose="02040503050406030204" pitchFamily="18" charset="0"/>
                        <a:ea typeface="Cambria Math" panose="02040503050406030204" pitchFamily="18" charset="0"/>
                      </a:rPr>
                      <m:t>)</m:t>
                    </m:r>
                  </m:oMath>
                </a14:m>
                <a:endParaRPr lang="en-GB" sz="1400" dirty="0"/>
              </a:p>
            </p:txBody>
          </p:sp>
        </mc:Choice>
        <mc:Fallback>
          <p:sp>
            <p:nvSpPr>
              <p:cNvPr id="23" name="TextBox 22">
                <a:extLst>
                  <a:ext uri="{FF2B5EF4-FFF2-40B4-BE49-F238E27FC236}">
                    <a16:creationId xmlns:a16="http://schemas.microsoft.com/office/drawing/2014/main" id="{24D5F8C0-05EE-17E4-D3F9-D373E343E6DD}"/>
                  </a:ext>
                </a:extLst>
              </p:cNvPr>
              <p:cNvSpPr txBox="1">
                <a:spLocks noRot="1" noChangeAspect="1" noMove="1" noResize="1" noEditPoints="1" noAdjustHandles="1" noChangeArrowheads="1" noChangeShapeType="1" noTextEdit="1"/>
              </p:cNvSpPr>
              <p:nvPr/>
            </p:nvSpPr>
            <p:spPr>
              <a:xfrm>
                <a:off x="6321501" y="5308151"/>
                <a:ext cx="5335661" cy="307777"/>
              </a:xfrm>
              <a:prstGeom prst="rect">
                <a:avLst/>
              </a:prstGeom>
              <a:blipFill>
                <a:blip r:embed="rId7"/>
                <a:stretch>
                  <a:fillRect l="-238" t="-8000" b="-16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095EEBA-26A4-05F5-6932-27834E87E204}"/>
                  </a:ext>
                </a:extLst>
              </p:cNvPr>
              <p:cNvSpPr txBox="1"/>
              <p:nvPr/>
            </p:nvSpPr>
            <p:spPr>
              <a:xfrm>
                <a:off x="6400799" y="5729790"/>
                <a:ext cx="5417363" cy="307777"/>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rPr>
                        <m:t>𝑃</m:t>
                      </m:r>
                      <m:d>
                        <m:dPr>
                          <m:ctrlPr>
                            <a:rPr lang="en-GB" sz="1400" b="0" i="1" smtClean="0">
                              <a:latin typeface="Cambria Math" panose="02040503050406030204" pitchFamily="18" charset="0"/>
                            </a:rPr>
                          </m:ctrlPr>
                        </m:dPr>
                        <m:e>
                          <m:r>
                            <a:rPr lang="en-GB" sz="1400" b="0" i="1" smtClean="0">
                              <a:latin typeface="Cambria Math" panose="02040503050406030204" pitchFamily="18" charset="0"/>
                              <a:ea typeface="Cambria Math" panose="02040503050406030204" pitchFamily="18" charset="0"/>
                            </a:rPr>
                            <m:t>𝛼</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𝛽</m:t>
                              </m:r>
                            </m:e>
                            <m:sub>
                              <m:r>
                                <a:rPr lang="en-GB" sz="1400" b="0" i="1" smtClean="0">
                                  <a:latin typeface="Cambria Math" panose="02040503050406030204" pitchFamily="18" charset="0"/>
                                  <a:ea typeface="Cambria Math" panose="02040503050406030204" pitchFamily="18" charset="0"/>
                                </a:rPr>
                                <m:t>𝑘</m:t>
                              </m:r>
                            </m:sub>
                          </m:sSub>
                          <m:r>
                            <a:rPr lang="en-GB" sz="1400" b="0" i="1" smtClean="0">
                              <a:latin typeface="Cambria Math" panose="02040503050406030204" pitchFamily="18" charset="0"/>
                              <a:ea typeface="Cambria Math" panose="02040503050406030204" pitchFamily="18" charset="0"/>
                            </a:rPr>
                            <m:t>, </m:t>
                          </m:r>
                          <m:r>
                            <a:rPr lang="en-GB" sz="140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𝜑</m:t>
                              </m:r>
                            </m:e>
                            <m:sub>
                              <m:r>
                                <a:rPr lang="en-GB" sz="1400" b="0" i="1" smtClean="0">
                                  <a:latin typeface="Cambria Math" panose="02040503050406030204" pitchFamily="18" charset="0"/>
                                  <a:ea typeface="Cambria Math" panose="02040503050406030204" pitchFamily="18" charset="0"/>
                                </a:rPr>
                                <m:t>𝑖</m:t>
                              </m:r>
                            </m:sub>
                          </m:sSub>
                        </m:e>
                        <m:e>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𝜆</m:t>
                              </m:r>
                            </m:e>
                            <m:sub>
                              <m:r>
                                <a:rPr lang="en-GB" sz="1400" b="0" i="1" smtClean="0">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𝜆</m:t>
                              </m:r>
                            </m:e>
                            <m:sub>
                              <m:r>
                                <a:rPr lang="en-GB" sz="1400" i="1">
                                  <a:latin typeface="Cambria Math" panose="02040503050406030204" pitchFamily="18" charset="0"/>
                                  <a:ea typeface="Cambria Math" panose="02040503050406030204" pitchFamily="18" charset="0"/>
                                </a:rPr>
                                <m:t>𝑖</m:t>
                              </m:r>
                            </m:sub>
                          </m:sSub>
                        </m:e>
                        <m:e>
                          <m:r>
                            <a:rPr lang="en-GB" sz="1400" i="1">
                              <a:latin typeface="Cambria Math" panose="02040503050406030204" pitchFamily="18" charset="0"/>
                              <a:ea typeface="Cambria Math" panose="02040503050406030204" pitchFamily="18" charset="0"/>
                            </a:rPr>
                            <m:t>𝛼</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r>
                            <a:rPr lang="en-GB" sz="1400" i="1">
                              <a:latin typeface="Cambria Math" panose="02040503050406030204" pitchFamily="18" charset="0"/>
                              <a:ea typeface="Cambria Math" panose="02040503050406030204" pitchFamily="18" charset="0"/>
                            </a:rPr>
                            <m:t>, </m:t>
                          </m:r>
                          <m:r>
                            <a:rPr lang="en-GB" sz="1400" i="1">
                              <a:latin typeface="Cambria Math" panose="02040503050406030204" pitchFamily="18" charset="0"/>
                              <a:ea typeface="Cambria Math" panose="02040503050406030204" pitchFamily="18" charset="0"/>
                            </a:rPr>
                            <m:t>𝜎</m:t>
                          </m:r>
                          <m:r>
                            <a:rPr lang="en-GB" sz="1400" i="1">
                              <a:latin typeface="Cambria Math" panose="02040503050406030204" pitchFamily="18" charset="0"/>
                              <a:ea typeface="Cambria Math" panose="02040503050406030204" pitchFamily="18" charset="0"/>
                            </a:rPr>
                            <m:t>, </m:t>
                          </m:r>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𝜑</m:t>
                              </m:r>
                            </m:e>
                            <m:sub>
                              <m:r>
                                <a:rPr lang="en-GB" sz="1400" i="1">
                                  <a:latin typeface="Cambria Math" panose="02040503050406030204" pitchFamily="18" charset="0"/>
                                  <a:ea typeface="Cambria Math" panose="02040503050406030204" pitchFamily="18" charset="0"/>
                                </a:rPr>
                                <m:t>𝑖</m:t>
                              </m:r>
                            </m:sub>
                          </m:sSub>
                        </m:e>
                      </m:d>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𝑃</m:t>
                      </m:r>
                      <m:d>
                        <m:dPr>
                          <m:ctrlPr>
                            <a:rPr lang="en-GB" sz="1400" b="0" i="1" smtClean="0">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𝛼</m:t>
                          </m:r>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sSub>
                            <m:sSubPr>
                              <m:ctrlPr>
                                <a:rPr lang="en-GB"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𝛽</m:t>
                              </m:r>
                            </m:e>
                            <m:sub>
                              <m:r>
                                <a:rPr lang="en-GB" sz="1400" i="1">
                                  <a:latin typeface="Cambria Math" panose="02040503050406030204" pitchFamily="18" charset="0"/>
                                  <a:ea typeface="Cambria Math" panose="02040503050406030204" pitchFamily="18" charset="0"/>
                                </a:rPr>
                                <m:t>𝑘</m:t>
                              </m:r>
                            </m:sub>
                          </m:sSub>
                        </m:e>
                      </m:d>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a:latin typeface="Cambria Math" panose="02040503050406030204" pitchFamily="18" charset="0"/>
                              <a:ea typeface="Cambria Math" panose="02040503050406030204" pitchFamily="18" charset="0"/>
                            </a:rPr>
                            <m:t>𝜎</m:t>
                          </m:r>
                        </m:e>
                      </m:d>
                      <m:r>
                        <a:rPr lang="en-GB" sz="1400" i="1">
                          <a:latin typeface="Cambria Math" panose="02040503050406030204" pitchFamily="18" charset="0"/>
                          <a:ea typeface="Cambria Math" panose="02040503050406030204" pitchFamily="18" charset="0"/>
                        </a:rPr>
                        <m:t>𝑃</m:t>
                      </m:r>
                      <m:r>
                        <a:rPr lang="en-GB" sz="1400" b="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ea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𝜙</m:t>
                          </m:r>
                        </m:e>
                        <m:sub>
                          <m:r>
                            <a:rPr lang="en-GB" sz="1400" i="1">
                              <a:latin typeface="Cambria Math" panose="02040503050406030204" pitchFamily="18" charset="0"/>
                              <a:ea typeface="Cambria Math" panose="02040503050406030204" pitchFamily="18" charset="0"/>
                            </a:rPr>
                            <m:t>𝑖</m:t>
                          </m:r>
                        </m:sub>
                      </m:sSub>
                      <m:r>
                        <a:rPr lang="en-GB"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𝑃</m:t>
                      </m:r>
                      <m:d>
                        <m:dPr>
                          <m:ctrlPr>
                            <a:rPr lang="en-GB" sz="1400" i="1">
                              <a:latin typeface="Cambria Math" panose="02040503050406030204" pitchFamily="18" charset="0"/>
                              <a:ea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𝜌</m:t>
                          </m:r>
                        </m:e>
                      </m:d>
                    </m:oMath>
                  </m:oMathPara>
                </a14:m>
                <a:endParaRPr lang="en-GB" sz="1400" dirty="0"/>
              </a:p>
            </p:txBody>
          </p:sp>
        </mc:Choice>
        <mc:Fallback>
          <p:sp>
            <p:nvSpPr>
              <p:cNvPr id="24" name="TextBox 23">
                <a:extLst>
                  <a:ext uri="{FF2B5EF4-FFF2-40B4-BE49-F238E27FC236}">
                    <a16:creationId xmlns:a16="http://schemas.microsoft.com/office/drawing/2014/main" id="{B095EEBA-26A4-05F5-6932-27834E87E204}"/>
                  </a:ext>
                </a:extLst>
              </p:cNvPr>
              <p:cNvSpPr txBox="1">
                <a:spLocks noRot="1" noChangeAspect="1" noMove="1" noResize="1" noEditPoints="1" noAdjustHandles="1" noChangeArrowheads="1" noChangeShapeType="1" noTextEdit="1"/>
              </p:cNvSpPr>
              <p:nvPr/>
            </p:nvSpPr>
            <p:spPr>
              <a:xfrm>
                <a:off x="6400799" y="5729790"/>
                <a:ext cx="5417363" cy="307777"/>
              </a:xfrm>
              <a:prstGeom prst="rect">
                <a:avLst/>
              </a:prstGeom>
              <a:blipFill>
                <a:blip r:embed="rId8"/>
                <a:stretch>
                  <a:fillRect b="-11538"/>
                </a:stretch>
              </a:blipFill>
              <a:ln>
                <a:solidFill>
                  <a:schemeClr val="accent1"/>
                </a:solidFill>
              </a:ln>
            </p:spPr>
            <p:txBody>
              <a:bodyPr/>
              <a:lstStyle/>
              <a:p>
                <a:r>
                  <a:rPr lang="en-GB">
                    <a:noFill/>
                  </a:rPr>
                  <a:t> </a:t>
                </a:r>
              </a:p>
            </p:txBody>
          </p:sp>
        </mc:Fallback>
      </mc:AlternateContent>
      <p:sp>
        <p:nvSpPr>
          <p:cNvPr id="25" name="Slide Number Placeholder 3">
            <a:extLst>
              <a:ext uri="{FF2B5EF4-FFF2-40B4-BE49-F238E27FC236}">
                <a16:creationId xmlns:a16="http://schemas.microsoft.com/office/drawing/2014/main" id="{0D62373F-19CC-C62B-0212-62284DE038BA}"/>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BF08F56D-A99B-3D92-FABD-9629D8A541DC}"/>
              </a:ext>
            </a:extLst>
          </p:cNvPr>
          <p:cNvSpPr txBox="1"/>
          <p:nvPr/>
        </p:nvSpPr>
        <p:spPr>
          <a:xfrm>
            <a:off x="6361760" y="734223"/>
            <a:ext cx="395881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Full model specification</a:t>
            </a:r>
          </a:p>
        </p:txBody>
      </p:sp>
      <p:sp>
        <p:nvSpPr>
          <p:cNvPr id="5" name="TextBox 4">
            <a:extLst>
              <a:ext uri="{FF2B5EF4-FFF2-40B4-BE49-F238E27FC236}">
                <a16:creationId xmlns:a16="http://schemas.microsoft.com/office/drawing/2014/main" id="{76598374-A502-0D91-1EB0-2371792FCA59}"/>
              </a:ext>
            </a:extLst>
          </p:cNvPr>
          <p:cNvSpPr txBox="1"/>
          <p:nvPr/>
        </p:nvSpPr>
        <p:spPr>
          <a:xfrm>
            <a:off x="6051067" y="6123777"/>
            <a:ext cx="5722162" cy="523220"/>
          </a:xfrm>
          <a:prstGeom prst="rect">
            <a:avLst/>
          </a:prstGeom>
          <a:noFill/>
        </p:spPr>
        <p:txBody>
          <a:bodyPr wrap="square" rtlCol="0">
            <a:spAutoFit/>
          </a:bodyPr>
          <a:lstStyle/>
          <a:p>
            <a:pPr marL="285750" indent="-285750">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New models with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dirty="0">
                <a:latin typeface="Helvetica Neue" panose="02000503000000020004" pitchFamily="2" charset="0"/>
                <a:ea typeface="Helvetica Neue" panose="02000503000000020004" pitchFamily="2" charset="0"/>
                <a:cs typeface="Helvetica Neue" panose="02000503000000020004" pitchFamily="2" charset="0"/>
              </a:rPr>
              <a:t> data that follows are updated, this know as Bayesian updating. </a:t>
            </a:r>
          </a:p>
        </p:txBody>
      </p:sp>
    </p:spTree>
    <p:extLst>
      <p:ext uri="{BB962C8B-B14F-4D97-AF65-F5344CB8AC3E}">
        <p14:creationId xmlns:p14="http://schemas.microsoft.com/office/powerpoint/2010/main" val="4200361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FC775D9-D872-3147-C271-41460B72471E}"/>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pic>
        <p:nvPicPr>
          <p:cNvPr id="5" name="Picture 4" descr="Table&#10;&#10;Description automatically generated">
            <a:extLst>
              <a:ext uri="{FF2B5EF4-FFF2-40B4-BE49-F238E27FC236}">
                <a16:creationId xmlns:a16="http://schemas.microsoft.com/office/drawing/2014/main" id="{3B5B9415-1A92-AE79-A403-1E5DCE4DDDC2}"/>
              </a:ext>
            </a:extLst>
          </p:cNvPr>
          <p:cNvPicPr>
            <a:picLocks noChangeAspect="1"/>
          </p:cNvPicPr>
          <p:nvPr/>
        </p:nvPicPr>
        <p:blipFill>
          <a:blip r:embed="rId3"/>
          <a:stretch>
            <a:fillRect/>
          </a:stretch>
        </p:blipFill>
        <p:spPr>
          <a:xfrm>
            <a:off x="453071" y="1348397"/>
            <a:ext cx="11285857" cy="3775375"/>
          </a:xfrm>
          <a:prstGeom prst="rect">
            <a:avLst/>
          </a:prstGeom>
        </p:spPr>
      </p:pic>
      <p:sp>
        <p:nvSpPr>
          <p:cNvPr id="6" name="TextBox 5">
            <a:extLst>
              <a:ext uri="{FF2B5EF4-FFF2-40B4-BE49-F238E27FC236}">
                <a16:creationId xmlns:a16="http://schemas.microsoft.com/office/drawing/2014/main" id="{87021F92-A964-E0D4-C0EA-E9C989D40D90}"/>
              </a:ext>
            </a:extLst>
          </p:cNvPr>
          <p:cNvSpPr txBox="1"/>
          <p:nvPr/>
        </p:nvSpPr>
        <p:spPr>
          <a:xfrm>
            <a:off x="453071" y="468084"/>
            <a:ext cx="114959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Table results illustrates the overall association between environmental, climate and anthropogenic factors and risk of infestation in Campina Grande. </a:t>
            </a:r>
          </a:p>
        </p:txBody>
      </p:sp>
      <p:sp>
        <p:nvSpPr>
          <p:cNvPr id="7" name="TextBox 6">
            <a:extLst>
              <a:ext uri="{FF2B5EF4-FFF2-40B4-BE49-F238E27FC236}">
                <a16:creationId xmlns:a16="http://schemas.microsoft.com/office/drawing/2014/main" id="{0267807A-E0DF-A69D-8F52-C450370D9728}"/>
              </a:ext>
            </a:extLst>
          </p:cNvPr>
          <p:cNvSpPr txBox="1"/>
          <p:nvPr/>
        </p:nvSpPr>
        <p:spPr>
          <a:xfrm>
            <a:off x="453071" y="5357754"/>
            <a:ext cx="11495916"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RR: Relative risks</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Pr</a:t>
            </a:r>
            <a:r>
              <a:rPr lang="en-GB" b="1" dirty="0">
                <a:latin typeface="Helvetica Neue" panose="02000503000000020004" pitchFamily="2" charset="0"/>
                <a:ea typeface="Helvetica Neue" panose="02000503000000020004" pitchFamily="2" charset="0"/>
                <a:cs typeface="Helvetica Neue" panose="02000503000000020004" pitchFamily="2" charset="0"/>
              </a:rPr>
              <a:t>(RR &gt; 1): Exceedance probabilities (the probability that RR being greater than 1)  </a:t>
            </a:r>
          </a:p>
        </p:txBody>
      </p:sp>
      <p:sp>
        <p:nvSpPr>
          <p:cNvPr id="8" name="TextBox 7">
            <a:extLst>
              <a:ext uri="{FF2B5EF4-FFF2-40B4-BE49-F238E27FC236}">
                <a16:creationId xmlns:a16="http://schemas.microsoft.com/office/drawing/2014/main" id="{BF54A181-A9E7-B1DF-C2CA-23512CFF4038}"/>
              </a:ext>
            </a:extLst>
          </p:cNvPr>
          <p:cNvSpPr txBox="1"/>
          <p:nvPr/>
        </p:nvSpPr>
        <p:spPr>
          <a:xfrm>
            <a:off x="8615120" y="6431267"/>
            <a:ext cx="2636118" cy="369332"/>
          </a:xfrm>
          <a:prstGeom prst="rect">
            <a:avLst/>
          </a:prstGeom>
          <a:solidFill>
            <a:schemeClr val="accent1"/>
          </a:solid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Preliminary result </a:t>
            </a:r>
          </a:p>
        </p:txBody>
      </p:sp>
    </p:spTree>
    <p:extLst>
      <p:ext uri="{BB962C8B-B14F-4D97-AF65-F5344CB8AC3E}">
        <p14:creationId xmlns:p14="http://schemas.microsoft.com/office/powerpoint/2010/main" val="3472814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Map&#10;&#10;Description automatically generated">
            <a:extLst>
              <a:ext uri="{FF2B5EF4-FFF2-40B4-BE49-F238E27FC236}">
                <a16:creationId xmlns:a16="http://schemas.microsoft.com/office/drawing/2014/main" id="{9F676102-EE68-2748-88C3-0A6FD5362273}"/>
              </a:ext>
            </a:extLst>
          </p:cNvPr>
          <p:cNvPicPr>
            <a:picLocks noChangeAspect="1"/>
          </p:cNvPicPr>
          <p:nvPr/>
        </p:nvPicPr>
        <p:blipFill rotWithShape="1">
          <a:blip r:embed="rId2"/>
          <a:srcRect l="2940" t="16937" r="15461" b="16937"/>
          <a:stretch/>
        </p:blipFill>
        <p:spPr>
          <a:xfrm>
            <a:off x="6301946" y="1277222"/>
            <a:ext cx="4252926" cy="3504843"/>
          </a:xfrm>
          <a:prstGeom prst="rect">
            <a:avLst/>
          </a:prstGeom>
          <a:ln>
            <a:solidFill>
              <a:schemeClr val="tx1"/>
            </a:solidFill>
          </a:ln>
        </p:spPr>
      </p:pic>
      <p:pic>
        <p:nvPicPr>
          <p:cNvPr id="23" name="Picture 22" descr="Map&#10;&#10;Description automatically generated">
            <a:extLst>
              <a:ext uri="{FF2B5EF4-FFF2-40B4-BE49-F238E27FC236}">
                <a16:creationId xmlns:a16="http://schemas.microsoft.com/office/drawing/2014/main" id="{431F3DEA-9B64-1200-EBC5-A8B20D623E3C}"/>
              </a:ext>
            </a:extLst>
          </p:cNvPr>
          <p:cNvPicPr>
            <a:picLocks noChangeAspect="1"/>
          </p:cNvPicPr>
          <p:nvPr/>
        </p:nvPicPr>
        <p:blipFill rotWithShape="1">
          <a:blip r:embed="rId3"/>
          <a:srcRect l="2028" t="17272" r="15700" b="16602"/>
          <a:stretch/>
        </p:blipFill>
        <p:spPr>
          <a:xfrm>
            <a:off x="6927876" y="1759136"/>
            <a:ext cx="4287942" cy="3504843"/>
          </a:xfrm>
          <a:prstGeom prst="rect">
            <a:avLst/>
          </a:prstGeom>
          <a:ln>
            <a:solidFill>
              <a:schemeClr val="tx1"/>
            </a:solidFill>
          </a:ln>
        </p:spPr>
      </p:pic>
      <p:pic>
        <p:nvPicPr>
          <p:cNvPr id="25" name="Picture 24" descr="Map&#10;&#10;Description automatically generated">
            <a:extLst>
              <a:ext uri="{FF2B5EF4-FFF2-40B4-BE49-F238E27FC236}">
                <a16:creationId xmlns:a16="http://schemas.microsoft.com/office/drawing/2014/main" id="{5493AE3A-FD5B-BD9A-36A5-053460CFF7AE}"/>
              </a:ext>
            </a:extLst>
          </p:cNvPr>
          <p:cNvPicPr>
            <a:picLocks noChangeAspect="1"/>
          </p:cNvPicPr>
          <p:nvPr/>
        </p:nvPicPr>
        <p:blipFill rotWithShape="1">
          <a:blip r:embed="rId4"/>
          <a:srcRect l="2614" t="16707" r="15114" b="17167"/>
          <a:stretch/>
        </p:blipFill>
        <p:spPr>
          <a:xfrm>
            <a:off x="7615591" y="2241050"/>
            <a:ext cx="4287942" cy="3504843"/>
          </a:xfrm>
          <a:prstGeom prst="rect">
            <a:avLst/>
          </a:prstGeom>
          <a:ln>
            <a:solidFill>
              <a:schemeClr val="tx1"/>
            </a:solidFill>
          </a:ln>
        </p:spPr>
      </p:pic>
      <p:sp>
        <p:nvSpPr>
          <p:cNvPr id="26" name="TextBox 25">
            <a:extLst>
              <a:ext uri="{FF2B5EF4-FFF2-40B4-BE49-F238E27FC236}">
                <a16:creationId xmlns:a16="http://schemas.microsoft.com/office/drawing/2014/main" id="{802E6C81-F6F4-9486-FD7E-E90319596C54}"/>
              </a:ext>
            </a:extLst>
          </p:cNvPr>
          <p:cNvSpPr txBox="1"/>
          <p:nvPr/>
        </p:nvSpPr>
        <p:spPr>
          <a:xfrm>
            <a:off x="7553806" y="2248371"/>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3 2017</a:t>
            </a:r>
          </a:p>
        </p:txBody>
      </p:sp>
      <p:sp>
        <p:nvSpPr>
          <p:cNvPr id="27" name="TextBox 26">
            <a:extLst>
              <a:ext uri="{FF2B5EF4-FFF2-40B4-BE49-F238E27FC236}">
                <a16:creationId xmlns:a16="http://schemas.microsoft.com/office/drawing/2014/main" id="{EE055C45-AE32-CC9E-0782-BA6449CABF32}"/>
              </a:ext>
            </a:extLst>
          </p:cNvPr>
          <p:cNvSpPr txBox="1"/>
          <p:nvPr/>
        </p:nvSpPr>
        <p:spPr>
          <a:xfrm>
            <a:off x="6927876" y="1799050"/>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28" name="TextBox 27">
            <a:extLst>
              <a:ext uri="{FF2B5EF4-FFF2-40B4-BE49-F238E27FC236}">
                <a16:creationId xmlns:a16="http://schemas.microsoft.com/office/drawing/2014/main" id="{B880DC83-35B8-5816-71C0-CC1534596A31}"/>
              </a:ext>
            </a:extLst>
          </p:cNvPr>
          <p:cNvSpPr txBox="1"/>
          <p:nvPr/>
        </p:nvSpPr>
        <p:spPr>
          <a:xfrm>
            <a:off x="6301946" y="1284543"/>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1 2017</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2D00D42-DB2D-378C-714B-F131F7AE2849}"/>
                  </a:ext>
                </a:extLst>
              </p:cNvPr>
              <p:cNvSpPr txBox="1"/>
              <p:nvPr/>
            </p:nvSpPr>
            <p:spPr>
              <a:xfrm rot="21227519">
                <a:off x="5842686" y="1007203"/>
                <a:ext cx="7537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9" name="TextBox 28">
                <a:extLst>
                  <a:ext uri="{FF2B5EF4-FFF2-40B4-BE49-F238E27FC236}">
                    <a16:creationId xmlns:a16="http://schemas.microsoft.com/office/drawing/2014/main" id="{F2D00D42-DB2D-378C-714B-F131F7AE2849}"/>
                  </a:ext>
                </a:extLst>
              </p:cNvPr>
              <p:cNvSpPr txBox="1">
                <a:spLocks noRot="1" noChangeAspect="1" noMove="1" noResize="1" noEditPoints="1" noAdjustHandles="1" noChangeArrowheads="1" noChangeShapeType="1" noTextEdit="1"/>
              </p:cNvSpPr>
              <p:nvPr/>
            </p:nvSpPr>
            <p:spPr>
              <a:xfrm rot="21227519">
                <a:off x="5842686" y="1007203"/>
                <a:ext cx="753763"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44A4E21-274A-63B4-7F36-0C444C5D4AF1}"/>
                  </a:ext>
                </a:extLst>
              </p:cNvPr>
              <p:cNvSpPr txBox="1"/>
              <p:nvPr/>
            </p:nvSpPr>
            <p:spPr>
              <a:xfrm rot="21227519">
                <a:off x="5930424" y="4535613"/>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144A4E21-274A-63B4-7F36-0C444C5D4AF1}"/>
                  </a:ext>
                </a:extLst>
              </p:cNvPr>
              <p:cNvSpPr txBox="1">
                <a:spLocks noRot="1" noChangeAspect="1" noMove="1" noResize="1" noEditPoints="1" noAdjustHandles="1" noChangeArrowheads="1" noChangeShapeType="1" noTextEdit="1"/>
              </p:cNvSpPr>
              <p:nvPr/>
            </p:nvSpPr>
            <p:spPr>
              <a:xfrm rot="21227519">
                <a:off x="5930424" y="4535613"/>
                <a:ext cx="57828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4339C5-EE59-F85A-FECB-6ABB3B093857}"/>
                  </a:ext>
                </a:extLst>
              </p:cNvPr>
              <p:cNvSpPr txBox="1"/>
              <p:nvPr/>
            </p:nvSpPr>
            <p:spPr>
              <a:xfrm rot="21227519">
                <a:off x="10113823" y="1007202"/>
                <a:ext cx="7537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9F4339C5-EE59-F85A-FECB-6ABB3B093857}"/>
                  </a:ext>
                </a:extLst>
              </p:cNvPr>
              <p:cNvSpPr txBox="1">
                <a:spLocks noRot="1" noChangeAspect="1" noMove="1" noResize="1" noEditPoints="1" noAdjustHandles="1" noChangeArrowheads="1" noChangeShapeType="1" noTextEdit="1"/>
              </p:cNvSpPr>
              <p:nvPr/>
            </p:nvSpPr>
            <p:spPr>
              <a:xfrm rot="21227519">
                <a:off x="10113823" y="1007202"/>
                <a:ext cx="753763" cy="369332"/>
              </a:xfrm>
              <a:prstGeom prst="rect">
                <a:avLst/>
              </a:prstGeom>
              <a:blipFill>
                <a:blip r:embed="rId7"/>
                <a:stretch>
                  <a:fillRect/>
                </a:stretch>
              </a:blipFill>
            </p:spPr>
            <p:txBody>
              <a:bodyPr/>
              <a:lstStyle/>
              <a:p>
                <a:r>
                  <a:rPr lang="en-GB">
                    <a:noFill/>
                  </a:rPr>
                  <a:t> </a:t>
                </a:r>
              </a:p>
            </p:txBody>
          </p:sp>
        </mc:Fallback>
      </mc:AlternateContent>
      <p:sp>
        <p:nvSpPr>
          <p:cNvPr id="32" name="Slide Number Placeholder 3">
            <a:extLst>
              <a:ext uri="{FF2B5EF4-FFF2-40B4-BE49-F238E27FC236}">
                <a16:creationId xmlns:a16="http://schemas.microsoft.com/office/drawing/2014/main" id="{7C6EE88A-E3E4-AA24-604F-883D55303E53}"/>
              </a:ext>
            </a:extLst>
          </p:cNvPr>
          <p:cNvSpPr txBox="1">
            <a:spLocks/>
          </p:cNvSpPr>
          <p:nvPr/>
        </p:nvSpPr>
        <p:spPr>
          <a:xfrm>
            <a:off x="11387162" y="6431267"/>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pic>
        <p:nvPicPr>
          <p:cNvPr id="34" name="Picture 33" descr="Diagram&#10;&#10;Description automatically generated">
            <a:extLst>
              <a:ext uri="{FF2B5EF4-FFF2-40B4-BE49-F238E27FC236}">
                <a16:creationId xmlns:a16="http://schemas.microsoft.com/office/drawing/2014/main" id="{3709EF99-4626-913D-6F7F-5250422A1F9C}"/>
              </a:ext>
            </a:extLst>
          </p:cNvPr>
          <p:cNvPicPr>
            <a:picLocks noChangeAspect="1"/>
          </p:cNvPicPr>
          <p:nvPr/>
        </p:nvPicPr>
        <p:blipFill rotWithShape="1">
          <a:blip r:embed="rId8"/>
          <a:srcRect t="16216" r="18021" b="16974"/>
          <a:stretch/>
        </p:blipFill>
        <p:spPr>
          <a:xfrm>
            <a:off x="322668" y="1310868"/>
            <a:ext cx="4329022" cy="3587800"/>
          </a:xfrm>
          <a:prstGeom prst="rect">
            <a:avLst/>
          </a:prstGeom>
          <a:ln>
            <a:solidFill>
              <a:schemeClr val="tx1"/>
            </a:solidFill>
          </a:ln>
        </p:spPr>
      </p:pic>
      <p:pic>
        <p:nvPicPr>
          <p:cNvPr id="36" name="Picture 35" descr="Diagram, map&#10;&#10;Description automatically generated">
            <a:extLst>
              <a:ext uri="{FF2B5EF4-FFF2-40B4-BE49-F238E27FC236}">
                <a16:creationId xmlns:a16="http://schemas.microsoft.com/office/drawing/2014/main" id="{24F1A2C9-C346-8635-556A-6BE652361BCF}"/>
              </a:ext>
            </a:extLst>
          </p:cNvPr>
          <p:cNvPicPr>
            <a:picLocks noChangeAspect="1"/>
          </p:cNvPicPr>
          <p:nvPr/>
        </p:nvPicPr>
        <p:blipFill rotWithShape="1">
          <a:blip r:embed="rId9"/>
          <a:srcRect t="16543" r="18021" b="16646"/>
          <a:stretch/>
        </p:blipFill>
        <p:spPr>
          <a:xfrm>
            <a:off x="941903" y="1721484"/>
            <a:ext cx="4329022" cy="3587800"/>
          </a:xfrm>
          <a:prstGeom prst="rect">
            <a:avLst/>
          </a:prstGeom>
          <a:ln>
            <a:solidFill>
              <a:schemeClr val="tx1"/>
            </a:solidFill>
          </a:ln>
        </p:spPr>
      </p:pic>
      <p:pic>
        <p:nvPicPr>
          <p:cNvPr id="38" name="Picture 37" descr="Diagram, map&#10;&#10;Description automatically generated">
            <a:extLst>
              <a:ext uri="{FF2B5EF4-FFF2-40B4-BE49-F238E27FC236}">
                <a16:creationId xmlns:a16="http://schemas.microsoft.com/office/drawing/2014/main" id="{2BAADA6E-5D32-E8F5-9F5E-18637799AA0B}"/>
              </a:ext>
            </a:extLst>
          </p:cNvPr>
          <p:cNvPicPr>
            <a:picLocks noChangeAspect="1"/>
          </p:cNvPicPr>
          <p:nvPr/>
        </p:nvPicPr>
        <p:blipFill rotWithShape="1">
          <a:blip r:embed="rId10"/>
          <a:srcRect t="16383" r="17130" b="16807"/>
          <a:stretch/>
        </p:blipFill>
        <p:spPr>
          <a:xfrm>
            <a:off x="1629618" y="2106827"/>
            <a:ext cx="4376054" cy="3587800"/>
          </a:xfrm>
          <a:prstGeom prst="rect">
            <a:avLst/>
          </a:prstGeom>
          <a:ln>
            <a:solidFill>
              <a:schemeClr val="tx1"/>
            </a:solidFill>
          </a:ln>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F22B79C-2123-45A3-92C1-A7DBAC7D732B}"/>
                  </a:ext>
                </a:extLst>
              </p:cNvPr>
              <p:cNvSpPr txBox="1"/>
              <p:nvPr/>
            </p:nvSpPr>
            <p:spPr>
              <a:xfrm rot="21227519">
                <a:off x="-46130" y="4646826"/>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39" name="TextBox 38">
                <a:extLst>
                  <a:ext uri="{FF2B5EF4-FFF2-40B4-BE49-F238E27FC236}">
                    <a16:creationId xmlns:a16="http://schemas.microsoft.com/office/drawing/2014/main" id="{2F22B79C-2123-45A3-92C1-A7DBAC7D732B}"/>
                  </a:ext>
                </a:extLst>
              </p:cNvPr>
              <p:cNvSpPr txBox="1">
                <a:spLocks noRot="1" noChangeAspect="1" noMove="1" noResize="1" noEditPoints="1" noAdjustHandles="1" noChangeArrowheads="1" noChangeShapeType="1" noTextEdit="1"/>
              </p:cNvSpPr>
              <p:nvPr/>
            </p:nvSpPr>
            <p:spPr>
              <a:xfrm rot="21227519">
                <a:off x="-46130" y="4646826"/>
                <a:ext cx="578284" cy="369332"/>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B87D9CA-DCDF-25D6-9F53-C00C7D0C09E3}"/>
                  </a:ext>
                </a:extLst>
              </p:cNvPr>
              <p:cNvSpPr txBox="1"/>
              <p:nvPr/>
            </p:nvSpPr>
            <p:spPr>
              <a:xfrm rot="21227519">
                <a:off x="-36975" y="1056629"/>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0" name="TextBox 39">
                <a:extLst>
                  <a:ext uri="{FF2B5EF4-FFF2-40B4-BE49-F238E27FC236}">
                    <a16:creationId xmlns:a16="http://schemas.microsoft.com/office/drawing/2014/main" id="{9B87D9CA-DCDF-25D6-9F53-C00C7D0C09E3}"/>
                  </a:ext>
                </a:extLst>
              </p:cNvPr>
              <p:cNvSpPr txBox="1">
                <a:spLocks noRot="1" noChangeAspect="1" noMove="1" noResize="1" noEditPoints="1" noAdjustHandles="1" noChangeArrowheads="1" noChangeShapeType="1" noTextEdit="1"/>
              </p:cNvSpPr>
              <p:nvPr/>
            </p:nvSpPr>
            <p:spPr>
              <a:xfrm rot="21227519">
                <a:off x="-36975" y="1056629"/>
                <a:ext cx="578284"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DA044B7-87B3-50AA-7411-FE99AEAD4903}"/>
                  </a:ext>
                </a:extLst>
              </p:cNvPr>
              <p:cNvSpPr txBox="1"/>
              <p:nvPr/>
            </p:nvSpPr>
            <p:spPr>
              <a:xfrm rot="21227519">
                <a:off x="4293634" y="1052060"/>
                <a:ext cx="578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1" name="TextBox 40">
                <a:extLst>
                  <a:ext uri="{FF2B5EF4-FFF2-40B4-BE49-F238E27FC236}">
                    <a16:creationId xmlns:a16="http://schemas.microsoft.com/office/drawing/2014/main" id="{8DA044B7-87B3-50AA-7411-FE99AEAD4903}"/>
                  </a:ext>
                </a:extLst>
              </p:cNvPr>
              <p:cNvSpPr txBox="1">
                <a:spLocks noRot="1" noChangeAspect="1" noMove="1" noResize="1" noEditPoints="1" noAdjustHandles="1" noChangeArrowheads="1" noChangeShapeType="1" noTextEdit="1"/>
              </p:cNvSpPr>
              <p:nvPr/>
            </p:nvSpPr>
            <p:spPr>
              <a:xfrm rot="21227519">
                <a:off x="4293634" y="1052060"/>
                <a:ext cx="578284" cy="369332"/>
              </a:xfrm>
              <a:prstGeom prst="rect">
                <a:avLst/>
              </a:prstGeom>
              <a:blipFill>
                <a:blip r:embed="rId13"/>
                <a:stretch>
                  <a:fillRect/>
                </a:stretch>
              </a:blipFill>
            </p:spPr>
            <p:txBody>
              <a:bodyPr/>
              <a:lstStyle/>
              <a:p>
                <a:r>
                  <a:rPr lang="en-GB">
                    <a:noFill/>
                  </a:rPr>
                  <a:t> </a:t>
                </a:r>
              </a:p>
            </p:txBody>
          </p:sp>
        </mc:Fallback>
      </mc:AlternateContent>
      <p:sp>
        <p:nvSpPr>
          <p:cNvPr id="42" name="TextBox 41">
            <a:extLst>
              <a:ext uri="{FF2B5EF4-FFF2-40B4-BE49-F238E27FC236}">
                <a16:creationId xmlns:a16="http://schemas.microsoft.com/office/drawing/2014/main" id="{402D4E31-43AD-E397-689D-C9CAB9BB2C07}"/>
              </a:ext>
            </a:extLst>
          </p:cNvPr>
          <p:cNvSpPr txBox="1"/>
          <p:nvPr/>
        </p:nvSpPr>
        <p:spPr>
          <a:xfrm>
            <a:off x="1588429" y="2104411"/>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3 2017</a:t>
            </a:r>
          </a:p>
        </p:txBody>
      </p:sp>
      <p:sp>
        <p:nvSpPr>
          <p:cNvPr id="43" name="TextBox 42">
            <a:extLst>
              <a:ext uri="{FF2B5EF4-FFF2-40B4-BE49-F238E27FC236}">
                <a16:creationId xmlns:a16="http://schemas.microsoft.com/office/drawing/2014/main" id="{22E85005-6961-43F2-5E98-30874823E6CC}"/>
              </a:ext>
            </a:extLst>
          </p:cNvPr>
          <p:cNvSpPr txBox="1"/>
          <p:nvPr/>
        </p:nvSpPr>
        <p:spPr>
          <a:xfrm>
            <a:off x="933521" y="1730861"/>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44" name="TextBox 43">
            <a:extLst>
              <a:ext uri="{FF2B5EF4-FFF2-40B4-BE49-F238E27FC236}">
                <a16:creationId xmlns:a16="http://schemas.microsoft.com/office/drawing/2014/main" id="{2FE39252-3015-FD17-9B7F-506514A4B2FD}"/>
              </a:ext>
            </a:extLst>
          </p:cNvPr>
          <p:cNvSpPr txBox="1"/>
          <p:nvPr/>
        </p:nvSpPr>
        <p:spPr>
          <a:xfrm>
            <a:off x="278613" y="1287980"/>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1 2017</a:t>
            </a:r>
          </a:p>
        </p:txBody>
      </p:sp>
      <p:sp>
        <p:nvSpPr>
          <p:cNvPr id="45" name="TextBox 44">
            <a:extLst>
              <a:ext uri="{FF2B5EF4-FFF2-40B4-BE49-F238E27FC236}">
                <a16:creationId xmlns:a16="http://schemas.microsoft.com/office/drawing/2014/main" id="{16AF995E-17FA-574B-E683-18BF0AF8E5FC}"/>
              </a:ext>
            </a:extLst>
          </p:cNvPr>
          <p:cNvSpPr txBox="1"/>
          <p:nvPr/>
        </p:nvSpPr>
        <p:spPr>
          <a:xfrm>
            <a:off x="243012" y="136017"/>
            <a:ext cx="5416383"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Maps on the left panel illustrates the relative risk (RR) of infestation across neighbourhoods in Campina Grande</a:t>
            </a:r>
          </a:p>
        </p:txBody>
      </p:sp>
      <p:sp>
        <p:nvSpPr>
          <p:cNvPr id="46" name="TextBox 45">
            <a:extLst>
              <a:ext uri="{FF2B5EF4-FFF2-40B4-BE49-F238E27FC236}">
                <a16:creationId xmlns:a16="http://schemas.microsoft.com/office/drawing/2014/main" id="{802A9952-2229-A319-7E09-665D38D527E3}"/>
              </a:ext>
            </a:extLst>
          </p:cNvPr>
          <p:cNvSpPr txBox="1"/>
          <p:nvPr/>
        </p:nvSpPr>
        <p:spPr>
          <a:xfrm>
            <a:off x="6155430" y="154483"/>
            <a:ext cx="5416383"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Maps on the right panel illustrates which neighbourhoods in Campina Grande have RRs that are significantly “</a:t>
            </a:r>
            <a:r>
              <a:rPr lang="en-GB"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b="1" dirty="0">
                <a:latin typeface="Helvetica Neue" panose="02000503000000020004" pitchFamily="2" charset="0"/>
                <a:ea typeface="Helvetica Neue" panose="02000503000000020004" pitchFamily="2" charset="0"/>
                <a:cs typeface="Helvetica Neue" panose="02000503000000020004" pitchFamily="2" charset="0"/>
              </a:rPr>
              <a:t>” or “</a:t>
            </a: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b="1" dirty="0">
                <a:latin typeface="Helvetica Neue" panose="02000503000000020004" pitchFamily="2" charset="0"/>
                <a:ea typeface="Helvetica Neue" panose="02000503000000020004" pitchFamily="2" charset="0"/>
                <a:cs typeface="Helvetica Neue" panose="02000503000000020004" pitchFamily="2" charset="0"/>
              </a:rPr>
              <a:t>” risk</a:t>
            </a:r>
          </a:p>
        </p:txBody>
      </p:sp>
      <p:sp>
        <p:nvSpPr>
          <p:cNvPr id="47" name="TextBox 46">
            <a:extLst>
              <a:ext uri="{FF2B5EF4-FFF2-40B4-BE49-F238E27FC236}">
                <a16:creationId xmlns:a16="http://schemas.microsoft.com/office/drawing/2014/main" id="{0F4B5502-2026-080F-F8D8-DD403BA32D32}"/>
              </a:ext>
            </a:extLst>
          </p:cNvPr>
          <p:cNvSpPr txBox="1"/>
          <p:nvPr/>
        </p:nvSpPr>
        <p:spPr>
          <a:xfrm>
            <a:off x="88934" y="5918272"/>
            <a:ext cx="5735991" cy="830997"/>
          </a:xfrm>
          <a:prstGeom prst="rect">
            <a:avLst/>
          </a:prstGeom>
          <a:no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RR = 1.00 (Non-significant risk)</a:t>
            </a:r>
          </a:p>
        </p:txBody>
      </p:sp>
      <p:sp>
        <p:nvSpPr>
          <p:cNvPr id="48" name="TextBox 47">
            <a:extLst>
              <a:ext uri="{FF2B5EF4-FFF2-40B4-BE49-F238E27FC236}">
                <a16:creationId xmlns:a16="http://schemas.microsoft.com/office/drawing/2014/main" id="{1CD77DA1-A9A9-5DC0-7935-035B490FAB25}"/>
              </a:ext>
            </a:extLst>
          </p:cNvPr>
          <p:cNvSpPr txBox="1"/>
          <p:nvPr/>
        </p:nvSpPr>
        <p:spPr>
          <a:xfrm>
            <a:off x="8615120" y="6431267"/>
            <a:ext cx="2636118" cy="369332"/>
          </a:xfrm>
          <a:prstGeom prst="rect">
            <a:avLst/>
          </a:prstGeom>
          <a:solidFill>
            <a:schemeClr val="accent1"/>
          </a:solid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Preliminary result </a:t>
            </a:r>
          </a:p>
        </p:txBody>
      </p:sp>
    </p:spTree>
    <p:extLst>
      <p:ext uri="{BB962C8B-B14F-4D97-AF65-F5344CB8AC3E}">
        <p14:creationId xmlns:p14="http://schemas.microsoft.com/office/powerpoint/2010/main" val="1220876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40F821-BAC1-1CBD-3E36-78BA833BEC21}"/>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Quick recap on hierarchical regression models</a:t>
            </a:r>
          </a:p>
        </p:txBody>
      </p:sp>
      <p:sp>
        <p:nvSpPr>
          <p:cNvPr id="3" name="Slide Number Placeholder 3">
            <a:extLst>
              <a:ext uri="{FF2B5EF4-FFF2-40B4-BE49-F238E27FC236}">
                <a16:creationId xmlns:a16="http://schemas.microsoft.com/office/drawing/2014/main" id="{ADF21B36-A22C-AAD3-5FA1-3B8CB2A8E37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0496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993F7B2-52D8-0EDF-28DE-7F0B28E73378}"/>
              </a:ext>
            </a:extLst>
          </p:cNvPr>
          <p:cNvPicPr>
            <a:picLocks noChangeAspect="1"/>
          </p:cNvPicPr>
          <p:nvPr/>
        </p:nvPicPr>
        <p:blipFill>
          <a:blip r:embed="rId2"/>
          <a:stretch>
            <a:fillRect/>
          </a:stretch>
        </p:blipFill>
        <p:spPr>
          <a:xfrm>
            <a:off x="72241" y="951468"/>
            <a:ext cx="5595294" cy="5115696"/>
          </a:xfrm>
          <a:prstGeom prst="rect">
            <a:avLst/>
          </a:prstGeom>
          <a:ln>
            <a:solidFill>
              <a:schemeClr val="tx1"/>
            </a:solidFill>
          </a:ln>
        </p:spPr>
      </p:pic>
      <p:pic>
        <p:nvPicPr>
          <p:cNvPr id="5" name="Picture 4" descr="Map&#10;&#10;Description automatically generated">
            <a:extLst>
              <a:ext uri="{FF2B5EF4-FFF2-40B4-BE49-F238E27FC236}">
                <a16:creationId xmlns:a16="http://schemas.microsoft.com/office/drawing/2014/main" id="{1A789F8A-AD44-7381-DC9F-693C2712AAFA}"/>
              </a:ext>
            </a:extLst>
          </p:cNvPr>
          <p:cNvPicPr>
            <a:picLocks noChangeAspect="1"/>
          </p:cNvPicPr>
          <p:nvPr/>
        </p:nvPicPr>
        <p:blipFill rotWithShape="1">
          <a:blip r:embed="rId3"/>
          <a:srcRect t="16262" r="9248" b="16020"/>
          <a:stretch/>
        </p:blipFill>
        <p:spPr>
          <a:xfrm>
            <a:off x="5796991" y="951468"/>
            <a:ext cx="6213778" cy="5115696"/>
          </a:xfrm>
          <a:prstGeom prst="rect">
            <a:avLst/>
          </a:prstGeom>
          <a:ln>
            <a:solidFill>
              <a:schemeClr val="tx1"/>
            </a:solidFill>
          </a:ln>
        </p:spPr>
      </p:pic>
      <p:sp>
        <p:nvSpPr>
          <p:cNvPr id="6" name="Slide Number Placeholder 3">
            <a:extLst>
              <a:ext uri="{FF2B5EF4-FFF2-40B4-BE49-F238E27FC236}">
                <a16:creationId xmlns:a16="http://schemas.microsoft.com/office/drawing/2014/main" id="{F9FF2008-FC20-6745-B3D2-75EC9C37FA4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E56AE34A-B490-19D0-2E3C-11AAB3F8AAF7}"/>
              </a:ext>
            </a:extLst>
          </p:cNvPr>
          <p:cNvSpPr txBox="1"/>
          <p:nvPr/>
        </p:nvSpPr>
        <p:spPr>
          <a:xfrm>
            <a:off x="72241" y="155135"/>
            <a:ext cx="5575150"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Modelling the risk trajectories and charting them across these </a:t>
            </a:r>
            <a:r>
              <a:rPr lang="en-GB"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b="1" dirty="0">
                <a:latin typeface="Helvetica Neue" panose="02000503000000020004" pitchFamily="2" charset="0"/>
                <a:ea typeface="Helvetica Neue" panose="02000503000000020004" pitchFamily="2" charset="0"/>
                <a:cs typeface="Helvetica Neue" panose="02000503000000020004" pitchFamily="2" charset="0"/>
              </a:rPr>
              <a:t> periods</a:t>
            </a:r>
          </a:p>
        </p:txBody>
      </p:sp>
      <p:sp>
        <p:nvSpPr>
          <p:cNvPr id="8" name="TextBox 7">
            <a:extLst>
              <a:ext uri="{FF2B5EF4-FFF2-40B4-BE49-F238E27FC236}">
                <a16:creationId xmlns:a16="http://schemas.microsoft.com/office/drawing/2014/main" id="{A915627B-5239-80D4-3274-E54FEB7BBF0A}"/>
              </a:ext>
            </a:extLst>
          </p:cNvPr>
          <p:cNvSpPr txBox="1"/>
          <p:nvPr/>
        </p:nvSpPr>
        <p:spPr>
          <a:xfrm>
            <a:off x="5759919" y="151708"/>
            <a:ext cx="6359840"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Profiling the neighbourhoods accordingly to examine where these significant risks of infestation are sustained</a:t>
            </a:r>
          </a:p>
        </p:txBody>
      </p:sp>
      <p:sp>
        <p:nvSpPr>
          <p:cNvPr id="9" name="TextBox 8">
            <a:extLst>
              <a:ext uri="{FF2B5EF4-FFF2-40B4-BE49-F238E27FC236}">
                <a16:creationId xmlns:a16="http://schemas.microsoft.com/office/drawing/2014/main" id="{A17CBCAD-B1E9-5295-E565-CC3963BC1B69}"/>
              </a:ext>
            </a:extLst>
          </p:cNvPr>
          <p:cNvSpPr txBox="1"/>
          <p:nvPr/>
        </p:nvSpPr>
        <p:spPr>
          <a:xfrm>
            <a:off x="8615120" y="6431267"/>
            <a:ext cx="2636118" cy="369332"/>
          </a:xfrm>
          <a:prstGeom prst="rect">
            <a:avLst/>
          </a:prstGeom>
          <a:solidFill>
            <a:schemeClr val="accent1"/>
          </a:solid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Preliminary result </a:t>
            </a:r>
          </a:p>
        </p:txBody>
      </p:sp>
    </p:spTree>
    <p:extLst>
      <p:ext uri="{BB962C8B-B14F-4D97-AF65-F5344CB8AC3E}">
        <p14:creationId xmlns:p14="http://schemas.microsoft.com/office/powerpoint/2010/main" val="1813509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3" name="Picture 2" descr="A purple and white logo&#10;&#10;Description automatically generated">
            <a:extLst>
              <a:ext uri="{FF2B5EF4-FFF2-40B4-BE49-F238E27FC236}">
                <a16:creationId xmlns:a16="http://schemas.microsoft.com/office/drawing/2014/main" id="{5C287C7A-3581-0920-BB61-6FC91EF51659}"/>
              </a:ext>
            </a:extLst>
          </p:cNvPr>
          <p:cNvPicPr>
            <a:picLocks noChangeAspect="1"/>
          </p:cNvPicPr>
          <p:nvPr/>
        </p:nvPicPr>
        <p:blipFill rotWithShape="1">
          <a:blip r:embed="rId2"/>
          <a:srcRect l="22623" t="25414"/>
          <a:stretch/>
        </p:blipFill>
        <p:spPr>
          <a:xfrm>
            <a:off x="4408572" y="3772607"/>
            <a:ext cx="2959883" cy="962000"/>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D88C-AF3C-0778-7FB8-AE6A606D6200}"/>
              </a:ext>
            </a:extLst>
          </p:cNvPr>
          <p:cNvSpPr txBox="1">
            <a:spLocks noChangeArrowheads="1"/>
          </p:cNvSpPr>
          <p:nvPr/>
        </p:nvSpPr>
        <p:spPr>
          <a:xfrm>
            <a:off x="160655" y="1139869"/>
            <a:ext cx="8489950" cy="58621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Definition:</a:t>
            </a:r>
          </a:p>
        </p:txBody>
      </p:sp>
      <p:sp>
        <p:nvSpPr>
          <p:cNvPr id="3" name="TextBox 2">
            <a:extLst>
              <a:ext uri="{FF2B5EF4-FFF2-40B4-BE49-F238E27FC236}">
                <a16:creationId xmlns:a16="http://schemas.microsoft.com/office/drawing/2014/main" id="{C766DE79-5ECD-35EA-79D7-67550092473F}"/>
              </a:ext>
            </a:extLst>
          </p:cNvPr>
          <p:cNvSpPr txBox="1"/>
          <p:nvPr/>
        </p:nvSpPr>
        <p:spPr>
          <a:xfrm>
            <a:off x="222201" y="1928505"/>
            <a:ext cx="11747597" cy="1200329"/>
          </a:xfrm>
          <a:prstGeom prst="rect">
            <a:avLst/>
          </a:prstGeom>
          <a:solidFill>
            <a:schemeClr val="accent1">
              <a:lumMod val="60000"/>
              <a:lumOff val="40000"/>
            </a:schemeClr>
          </a:solidFill>
          <a:ln>
            <a:solidFill>
              <a:schemeClr val="accent1"/>
            </a:solidFill>
          </a:ln>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 </a:t>
            </a:r>
            <a:r>
              <a:rPr lang="en-GB" b="1" dirty="0">
                <a:latin typeface="Helvetica Neue Light" panose="02000403000000020004" pitchFamily="2" charset="0"/>
                <a:ea typeface="Helvetica Neue Light" panose="02000403000000020004" pitchFamily="2" charset="0"/>
              </a:rPr>
              <a:t>hierarchical regression model</a:t>
            </a:r>
            <a:r>
              <a:rPr lang="en-GB" dirty="0">
                <a:latin typeface="Helvetica Neue Light" panose="02000403000000020004" pitchFamily="2" charset="0"/>
                <a:ea typeface="Helvetica Neue Light" panose="02000403000000020004" pitchFamily="2" charset="0"/>
              </a:rPr>
              <a:t>, are a specialised group of regression-based models that are able to recognise the existence of hierarchies within a data structure and account for them. It is a statistical model used for exploring the relationship between a dependent variable with one or more independent variables while accounting for these hierarchical structures.  </a:t>
            </a:r>
          </a:p>
        </p:txBody>
      </p:sp>
      <p:sp>
        <p:nvSpPr>
          <p:cNvPr id="4" name="TextBox 3">
            <a:extLst>
              <a:ext uri="{FF2B5EF4-FFF2-40B4-BE49-F238E27FC236}">
                <a16:creationId xmlns:a16="http://schemas.microsoft.com/office/drawing/2014/main" id="{CF971522-061B-C3DE-F9EF-EBD602E27AD2}"/>
              </a:ext>
            </a:extLst>
          </p:cNvPr>
          <p:cNvSpPr txBox="1"/>
          <p:nvPr/>
        </p:nvSpPr>
        <p:spPr>
          <a:xfrm>
            <a:off x="222201" y="3533272"/>
            <a:ext cx="11740617" cy="2554545"/>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Why are hierarchical regression models important:</a:t>
            </a:r>
          </a:p>
          <a:p>
            <a:pPr marL="285750" indent="-285750" algn="l">
              <a:buFont typeface="Arial" panose="020B0604020202020204" pitchFamily="34" charset="0"/>
              <a:buChar char="•"/>
            </a:pPr>
            <a:endParaRPr lang="en-GB" sz="1600" b="1"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It is an elegant way to model datasets that have varying scales in their measurements ( - this artefact is caused by the multilevel or hierarchical structure in the dataset)</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It is an robust approach for accounting for </a:t>
            </a:r>
            <a:r>
              <a:rPr lang="en-GB" sz="1400" b="1" dirty="0">
                <a:latin typeface="Helvetica Neue Light" panose="02000403000000020004" pitchFamily="2" charset="0"/>
                <a:ea typeface="Helvetica Neue Light" panose="02000403000000020004" pitchFamily="2" charset="0"/>
              </a:rPr>
              <a:t>variations across individual units</a:t>
            </a:r>
            <a:r>
              <a:rPr lang="en-GB" sz="1400" dirty="0">
                <a:latin typeface="Helvetica Neue Light" panose="02000403000000020004" pitchFamily="2" charset="0"/>
                <a:ea typeface="Helvetica Neue Light" panose="02000403000000020004" pitchFamily="2" charset="0"/>
              </a:rPr>
              <a:t>, and at the same time, the “</a:t>
            </a:r>
            <a:r>
              <a:rPr lang="en-GB" sz="1400" b="1" dirty="0">
                <a:latin typeface="Helvetica Neue Light" panose="02000403000000020004" pitchFamily="2" charset="0"/>
                <a:ea typeface="Helvetica Neue Light" panose="02000403000000020004" pitchFamily="2" charset="0"/>
              </a:rPr>
              <a:t>within-group variations</a:t>
            </a:r>
            <a:r>
              <a:rPr lang="en-GB" sz="1400" dirty="0">
                <a:latin typeface="Helvetica Neue Light" panose="02000403000000020004" pitchFamily="2" charset="0"/>
                <a:ea typeface="Helvetica Neue Light" panose="02000403000000020004" pitchFamily="2" charset="0"/>
              </a:rPr>
              <a:t>” among groupings</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When we are modelling the direct relationship between the level-1 independent variables against the dependent variable, we can allow for direct interactions between level-1 and higher level independent variables that were measured at a group-level</a:t>
            </a:r>
          </a:p>
          <a:p>
            <a:pPr marL="285750" indent="-285750" algn="l">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We can quantify group-specific differences as well as group-specific coefficients through the usage of “</a:t>
            </a:r>
            <a:r>
              <a:rPr lang="en-GB" sz="1400" b="1" dirty="0">
                <a:latin typeface="Helvetica Neue Light" panose="02000403000000020004" pitchFamily="2" charset="0"/>
                <a:ea typeface="Helvetica Neue Light" panose="02000403000000020004" pitchFamily="2" charset="0"/>
              </a:rPr>
              <a:t>varying-slopes</a:t>
            </a:r>
            <a:r>
              <a:rPr lang="en-GB" sz="1400" dirty="0">
                <a:latin typeface="Helvetica Neue Light" panose="02000403000000020004" pitchFamily="2" charset="0"/>
                <a:ea typeface="Helvetica Neue Light" panose="02000403000000020004" pitchFamily="2" charset="0"/>
              </a:rPr>
              <a:t>” or “</a:t>
            </a:r>
            <a:r>
              <a:rPr lang="en-GB" sz="1400" b="1" dirty="0">
                <a:latin typeface="Helvetica Neue Light" panose="02000403000000020004" pitchFamily="2" charset="0"/>
                <a:ea typeface="Helvetica Neue Light" panose="02000403000000020004" pitchFamily="2" charset="0"/>
              </a:rPr>
              <a:t>varying-coefficients</a:t>
            </a:r>
            <a:r>
              <a:rPr lang="en-GB" sz="1400" dirty="0">
                <a:latin typeface="Helvetica Neue Light" panose="02000403000000020004" pitchFamily="2" charset="0"/>
                <a:ea typeface="Helvetica Neue Light" panose="02000403000000020004" pitchFamily="2" charset="0"/>
              </a:rPr>
              <a:t>”  </a:t>
            </a:r>
          </a:p>
        </p:txBody>
      </p:sp>
      <p:sp>
        <p:nvSpPr>
          <p:cNvPr id="7" name="Slide Number Placeholder 3">
            <a:extLst>
              <a:ext uri="{FF2B5EF4-FFF2-40B4-BE49-F238E27FC236}">
                <a16:creationId xmlns:a16="http://schemas.microsoft.com/office/drawing/2014/main" id="{80B1F4B5-EE59-3B96-3674-1B347E96A6B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F1AE64D1-924B-5247-9D5E-C02E2BB86791}"/>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2CC88250-8C99-67F6-BB2E-F1D0A4617636}"/>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261728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150824FD-8206-9C50-19F5-9BC052699A9E}"/>
              </a:ext>
            </a:extLst>
          </p:cNvPr>
          <p:cNvSpPr/>
          <p:nvPr/>
        </p:nvSpPr>
        <p:spPr>
          <a:xfrm>
            <a:off x="9018117" y="1756826"/>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a:extLst>
              <a:ext uri="{FF2B5EF4-FFF2-40B4-BE49-F238E27FC236}">
                <a16:creationId xmlns:a16="http://schemas.microsoft.com/office/drawing/2014/main" id="{F13FA32D-A5D2-4C13-34A0-C0715CD69D36}"/>
              </a:ext>
            </a:extLst>
          </p:cNvPr>
          <p:cNvSpPr/>
          <p:nvPr/>
        </p:nvSpPr>
        <p:spPr>
          <a:xfrm>
            <a:off x="5826359"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a:extLst>
              <a:ext uri="{FF2B5EF4-FFF2-40B4-BE49-F238E27FC236}">
                <a16:creationId xmlns:a16="http://schemas.microsoft.com/office/drawing/2014/main" id="{0A9C0399-6AC6-C964-D674-92693D64B383}"/>
              </a:ext>
            </a:extLst>
          </p:cNvPr>
          <p:cNvSpPr/>
          <p:nvPr/>
        </p:nvSpPr>
        <p:spPr>
          <a:xfrm>
            <a:off x="3038656"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a:extLst>
              <a:ext uri="{FF2B5EF4-FFF2-40B4-BE49-F238E27FC236}">
                <a16:creationId xmlns:a16="http://schemas.microsoft.com/office/drawing/2014/main" id="{1F37A390-6F56-6674-752A-B337DC08700E}"/>
              </a:ext>
            </a:extLst>
          </p:cNvPr>
          <p:cNvSpPr/>
          <p:nvPr/>
        </p:nvSpPr>
        <p:spPr>
          <a:xfrm>
            <a:off x="287047" y="1743952"/>
            <a:ext cx="2597200" cy="25686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369A9DC-8791-8C03-718F-959B4AD75E76}"/>
              </a:ext>
            </a:extLst>
          </p:cNvPr>
          <p:cNvSpPr/>
          <p:nvPr/>
        </p:nvSpPr>
        <p:spPr>
          <a:xfrm>
            <a:off x="405979"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C64DE39-3011-1F4F-CA48-982D773D742F}"/>
              </a:ext>
            </a:extLst>
          </p:cNvPr>
          <p:cNvSpPr/>
          <p:nvPr/>
        </p:nvSpPr>
        <p:spPr>
          <a:xfrm>
            <a:off x="955084"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9DDA4A4-04D6-B73E-C9FF-7C6EC63E1869}"/>
              </a:ext>
            </a:extLst>
          </p:cNvPr>
          <p:cNvSpPr/>
          <p:nvPr/>
        </p:nvSpPr>
        <p:spPr>
          <a:xfrm>
            <a:off x="1518145"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37E04E4-8FD6-19E0-53CE-35C271F48BAC}"/>
              </a:ext>
            </a:extLst>
          </p:cNvPr>
          <p:cNvSpPr/>
          <p:nvPr/>
        </p:nvSpPr>
        <p:spPr>
          <a:xfrm>
            <a:off x="2311556" y="3405227"/>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FD055E3-3C9E-F5A6-C3A5-89870679153B}"/>
              </a:ext>
            </a:extLst>
          </p:cNvPr>
          <p:cNvSpPr/>
          <p:nvPr/>
        </p:nvSpPr>
        <p:spPr>
          <a:xfrm>
            <a:off x="5940656"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63D398CC-5465-AD23-C873-6DF3CE09EBC3}"/>
              </a:ext>
            </a:extLst>
          </p:cNvPr>
          <p:cNvSpPr/>
          <p:nvPr/>
        </p:nvSpPr>
        <p:spPr>
          <a:xfrm>
            <a:off x="6503718"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7C9EB03-3064-576B-15DF-FDEF37926733}"/>
              </a:ext>
            </a:extLst>
          </p:cNvPr>
          <p:cNvSpPr/>
          <p:nvPr/>
        </p:nvSpPr>
        <p:spPr>
          <a:xfrm>
            <a:off x="7066779"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36F6D3C-7362-515D-04BD-1E48B98F8108}"/>
              </a:ext>
            </a:extLst>
          </p:cNvPr>
          <p:cNvSpPr/>
          <p:nvPr/>
        </p:nvSpPr>
        <p:spPr>
          <a:xfrm>
            <a:off x="7860190"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4604D68-3F1C-D7E1-26CF-FFFFCE1055BE}"/>
              </a:ext>
            </a:extLst>
          </p:cNvPr>
          <p:cNvSpPr/>
          <p:nvPr/>
        </p:nvSpPr>
        <p:spPr>
          <a:xfrm>
            <a:off x="9119652" y="3418099"/>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BC8EB9D-9774-F60E-C491-3F2623F82B96}"/>
              </a:ext>
            </a:extLst>
          </p:cNvPr>
          <p:cNvSpPr/>
          <p:nvPr/>
        </p:nvSpPr>
        <p:spPr>
          <a:xfrm>
            <a:off x="9668757" y="3418100"/>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7DE5E8F-CEF9-B571-FDCC-03F2BC67469E}"/>
              </a:ext>
            </a:extLst>
          </p:cNvPr>
          <p:cNvSpPr/>
          <p:nvPr/>
        </p:nvSpPr>
        <p:spPr>
          <a:xfrm>
            <a:off x="10217862" y="3418099"/>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AC9B8DB-8D60-1D51-7BF9-9518AB0A5383}"/>
              </a:ext>
            </a:extLst>
          </p:cNvPr>
          <p:cNvSpPr/>
          <p:nvPr/>
        </p:nvSpPr>
        <p:spPr>
          <a:xfrm>
            <a:off x="11025229" y="3418100"/>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1CA51DB-3130-1B99-36C7-7D27730F8426}"/>
                  </a:ext>
                </a:extLst>
              </p:cNvPr>
              <p:cNvSpPr txBox="1"/>
              <p:nvPr/>
            </p:nvSpPr>
            <p:spPr>
              <a:xfrm>
                <a:off x="2031241" y="350056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D1CA51DB-3130-1B99-36C7-7D27730F8426}"/>
                  </a:ext>
                </a:extLst>
              </p:cNvPr>
              <p:cNvSpPr txBox="1">
                <a:spLocks noRot="1" noChangeAspect="1" noMove="1" noResize="1" noEditPoints="1" noAdjustHandles="1" noChangeArrowheads="1" noChangeShapeType="1" noTextEdit="1"/>
              </p:cNvSpPr>
              <p:nvPr/>
            </p:nvSpPr>
            <p:spPr>
              <a:xfrm>
                <a:off x="2031241" y="3500560"/>
                <a:ext cx="250068" cy="276999"/>
              </a:xfrm>
              <a:prstGeom prst="rect">
                <a:avLst/>
              </a:prstGeom>
              <a:blipFill>
                <a:blip r:embed="rId2"/>
                <a:stretch>
                  <a:fillRect l="-4762" r="-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2E6033-1BC5-C6ED-A8F6-61EEF3800341}"/>
                  </a:ext>
                </a:extLst>
              </p:cNvPr>
              <p:cNvSpPr txBox="1"/>
              <p:nvPr/>
            </p:nvSpPr>
            <p:spPr>
              <a:xfrm>
                <a:off x="7579875" y="350055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AF2E6033-1BC5-C6ED-A8F6-61EEF3800341}"/>
                  </a:ext>
                </a:extLst>
              </p:cNvPr>
              <p:cNvSpPr txBox="1">
                <a:spLocks noRot="1" noChangeAspect="1" noMove="1" noResize="1" noEditPoints="1" noAdjustHandles="1" noChangeArrowheads="1" noChangeShapeType="1" noTextEdit="1"/>
              </p:cNvSpPr>
              <p:nvPr/>
            </p:nvSpPr>
            <p:spPr>
              <a:xfrm>
                <a:off x="7579875" y="3500556"/>
                <a:ext cx="250068" cy="276999"/>
              </a:xfrm>
              <a:prstGeom prst="rect">
                <a:avLst/>
              </a:prstGeom>
              <a:blipFill>
                <a:blip r:embed="rId2"/>
                <a:stretch>
                  <a:fillRect l="-4762" r="-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80D49E-36E7-649B-9AB2-01C5D4B05298}"/>
                  </a:ext>
                </a:extLst>
              </p:cNvPr>
              <p:cNvSpPr txBox="1"/>
              <p:nvPr/>
            </p:nvSpPr>
            <p:spPr>
              <a:xfrm>
                <a:off x="10740817" y="3513429"/>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21" name="TextBox 20">
                <a:extLst>
                  <a:ext uri="{FF2B5EF4-FFF2-40B4-BE49-F238E27FC236}">
                    <a16:creationId xmlns:a16="http://schemas.microsoft.com/office/drawing/2014/main" id="{7B80D49E-36E7-649B-9AB2-01C5D4B05298}"/>
                  </a:ext>
                </a:extLst>
              </p:cNvPr>
              <p:cNvSpPr txBox="1">
                <a:spLocks noRot="1" noChangeAspect="1" noMove="1" noResize="1" noEditPoints="1" noAdjustHandles="1" noChangeArrowheads="1" noChangeShapeType="1" noTextEdit="1"/>
              </p:cNvSpPr>
              <p:nvPr/>
            </p:nvSpPr>
            <p:spPr>
              <a:xfrm>
                <a:off x="10740817" y="3513429"/>
                <a:ext cx="250068" cy="276999"/>
              </a:xfrm>
              <a:prstGeom prst="rect">
                <a:avLst/>
              </a:prstGeom>
              <a:blipFill>
                <a:blip r:embed="rId2"/>
                <a:stretch>
                  <a:fillRect l="-4762" r="-4762"/>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947B9F5F-A634-483F-EE06-B73D2658F639}"/>
              </a:ext>
            </a:extLst>
          </p:cNvPr>
          <p:cNvSpPr txBox="1"/>
          <p:nvPr/>
        </p:nvSpPr>
        <p:spPr>
          <a:xfrm>
            <a:off x="487769" y="3454388"/>
            <a:ext cx="312906" cy="369332"/>
          </a:xfrm>
          <a:prstGeom prst="rect">
            <a:avLst/>
          </a:prstGeom>
          <a:noFill/>
        </p:spPr>
        <p:txBody>
          <a:bodyPr wrap="none" rtlCol="0">
            <a:spAutoFit/>
          </a:bodyPr>
          <a:lstStyle/>
          <a:p>
            <a:r>
              <a:rPr lang="en-GB" dirty="0">
                <a:latin typeface="Helvetica" pitchFamily="2" charset="0"/>
              </a:rPr>
              <a:t>1</a:t>
            </a:r>
          </a:p>
        </p:txBody>
      </p:sp>
      <p:sp>
        <p:nvSpPr>
          <p:cNvPr id="27" name="TextBox 26">
            <a:extLst>
              <a:ext uri="{FF2B5EF4-FFF2-40B4-BE49-F238E27FC236}">
                <a16:creationId xmlns:a16="http://schemas.microsoft.com/office/drawing/2014/main" id="{A20DFC30-89ED-0A22-9BC0-1CA37C3A4B24}"/>
              </a:ext>
            </a:extLst>
          </p:cNvPr>
          <p:cNvSpPr txBox="1"/>
          <p:nvPr/>
        </p:nvSpPr>
        <p:spPr>
          <a:xfrm>
            <a:off x="1052536" y="3454388"/>
            <a:ext cx="312906" cy="369332"/>
          </a:xfrm>
          <a:prstGeom prst="rect">
            <a:avLst/>
          </a:prstGeom>
          <a:noFill/>
        </p:spPr>
        <p:txBody>
          <a:bodyPr wrap="none" rtlCol="0">
            <a:spAutoFit/>
          </a:bodyPr>
          <a:lstStyle/>
          <a:p>
            <a:r>
              <a:rPr lang="en-GB" dirty="0">
                <a:latin typeface="Helvetica" pitchFamily="2" charset="0"/>
              </a:rPr>
              <a:t>2</a:t>
            </a:r>
          </a:p>
        </p:txBody>
      </p:sp>
      <p:sp>
        <p:nvSpPr>
          <p:cNvPr id="28" name="TextBox 27">
            <a:extLst>
              <a:ext uri="{FF2B5EF4-FFF2-40B4-BE49-F238E27FC236}">
                <a16:creationId xmlns:a16="http://schemas.microsoft.com/office/drawing/2014/main" id="{B37AFA7F-42D6-4542-AD26-3E852766306D}"/>
              </a:ext>
            </a:extLst>
          </p:cNvPr>
          <p:cNvSpPr txBox="1"/>
          <p:nvPr/>
        </p:nvSpPr>
        <p:spPr>
          <a:xfrm>
            <a:off x="1609862" y="3455002"/>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5EF773-A00B-1CE9-999A-7E5AAF024B46}"/>
                  </a:ext>
                </a:extLst>
              </p:cNvPr>
              <p:cNvSpPr txBox="1"/>
              <p:nvPr/>
            </p:nvSpPr>
            <p:spPr>
              <a:xfrm>
                <a:off x="2378175" y="3454388"/>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29" name="TextBox 28">
                <a:extLst>
                  <a:ext uri="{FF2B5EF4-FFF2-40B4-BE49-F238E27FC236}">
                    <a16:creationId xmlns:a16="http://schemas.microsoft.com/office/drawing/2014/main" id="{0F5EF773-A00B-1CE9-999A-7E5AAF024B46}"/>
                  </a:ext>
                </a:extLst>
              </p:cNvPr>
              <p:cNvSpPr txBox="1">
                <a:spLocks noRot="1" noChangeAspect="1" noMove="1" noResize="1" noEditPoints="1" noAdjustHandles="1" noChangeArrowheads="1" noChangeShapeType="1" noTextEdit="1"/>
              </p:cNvSpPr>
              <p:nvPr/>
            </p:nvSpPr>
            <p:spPr>
              <a:xfrm>
                <a:off x="2378175" y="3454388"/>
                <a:ext cx="329834" cy="369332"/>
              </a:xfrm>
              <a:prstGeom prst="rect">
                <a:avLst/>
              </a:prstGeom>
              <a:blipFill>
                <a:blip r:embed="rId3"/>
                <a:stretch>
                  <a:fillRect/>
                </a:stretch>
              </a:blipFill>
            </p:spPr>
            <p:txBody>
              <a:bodyPr/>
              <a:lstStyle/>
              <a:p>
                <a:r>
                  <a:rPr lang="en-GB">
                    <a:noFill/>
                  </a:rPr>
                  <a:t> </a:t>
                </a:r>
              </a:p>
            </p:txBody>
          </p:sp>
        </mc:Fallback>
      </mc:AlternateContent>
      <p:sp>
        <p:nvSpPr>
          <p:cNvPr id="30" name="TextBox 29">
            <a:extLst>
              <a:ext uri="{FF2B5EF4-FFF2-40B4-BE49-F238E27FC236}">
                <a16:creationId xmlns:a16="http://schemas.microsoft.com/office/drawing/2014/main" id="{10177812-2F43-3788-608D-1F6F720822AE}"/>
              </a:ext>
            </a:extLst>
          </p:cNvPr>
          <p:cNvSpPr txBox="1"/>
          <p:nvPr/>
        </p:nvSpPr>
        <p:spPr>
          <a:xfrm>
            <a:off x="6011678" y="3454386"/>
            <a:ext cx="312906" cy="369332"/>
          </a:xfrm>
          <a:prstGeom prst="rect">
            <a:avLst/>
          </a:prstGeom>
          <a:noFill/>
        </p:spPr>
        <p:txBody>
          <a:bodyPr wrap="none" rtlCol="0">
            <a:spAutoFit/>
          </a:bodyPr>
          <a:lstStyle/>
          <a:p>
            <a:r>
              <a:rPr lang="en-GB" dirty="0">
                <a:latin typeface="Helvetica" pitchFamily="2" charset="0"/>
              </a:rPr>
              <a:t>1</a:t>
            </a:r>
          </a:p>
        </p:txBody>
      </p:sp>
      <p:sp>
        <p:nvSpPr>
          <p:cNvPr id="31" name="TextBox 30">
            <a:extLst>
              <a:ext uri="{FF2B5EF4-FFF2-40B4-BE49-F238E27FC236}">
                <a16:creationId xmlns:a16="http://schemas.microsoft.com/office/drawing/2014/main" id="{48A3307B-90C9-212C-501B-0A8BDFC51EC5}"/>
              </a:ext>
            </a:extLst>
          </p:cNvPr>
          <p:cNvSpPr txBox="1"/>
          <p:nvPr/>
        </p:nvSpPr>
        <p:spPr>
          <a:xfrm>
            <a:off x="6576445" y="3454386"/>
            <a:ext cx="312906" cy="369332"/>
          </a:xfrm>
          <a:prstGeom prst="rect">
            <a:avLst/>
          </a:prstGeom>
          <a:noFill/>
        </p:spPr>
        <p:txBody>
          <a:bodyPr wrap="none" rtlCol="0">
            <a:spAutoFit/>
          </a:bodyPr>
          <a:lstStyle/>
          <a:p>
            <a:r>
              <a:rPr lang="en-GB" dirty="0">
                <a:latin typeface="Helvetica" pitchFamily="2" charset="0"/>
              </a:rPr>
              <a:t>2</a:t>
            </a:r>
          </a:p>
        </p:txBody>
      </p:sp>
      <p:sp>
        <p:nvSpPr>
          <p:cNvPr id="32" name="TextBox 31">
            <a:extLst>
              <a:ext uri="{FF2B5EF4-FFF2-40B4-BE49-F238E27FC236}">
                <a16:creationId xmlns:a16="http://schemas.microsoft.com/office/drawing/2014/main" id="{791299E8-97AC-2BFD-6457-CE090ACB2472}"/>
              </a:ext>
            </a:extLst>
          </p:cNvPr>
          <p:cNvSpPr txBox="1"/>
          <p:nvPr/>
        </p:nvSpPr>
        <p:spPr>
          <a:xfrm>
            <a:off x="7133771" y="3455000"/>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D29679A-C100-6CD8-A486-63600DE658D6}"/>
                  </a:ext>
                </a:extLst>
              </p:cNvPr>
              <p:cNvSpPr txBox="1"/>
              <p:nvPr/>
            </p:nvSpPr>
            <p:spPr>
              <a:xfrm>
                <a:off x="7902084" y="3454386"/>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33" name="TextBox 32">
                <a:extLst>
                  <a:ext uri="{FF2B5EF4-FFF2-40B4-BE49-F238E27FC236}">
                    <a16:creationId xmlns:a16="http://schemas.microsoft.com/office/drawing/2014/main" id="{CD29679A-C100-6CD8-A486-63600DE658D6}"/>
                  </a:ext>
                </a:extLst>
              </p:cNvPr>
              <p:cNvSpPr txBox="1">
                <a:spLocks noRot="1" noChangeAspect="1" noMove="1" noResize="1" noEditPoints="1" noAdjustHandles="1" noChangeArrowheads="1" noChangeShapeType="1" noTextEdit="1"/>
              </p:cNvSpPr>
              <p:nvPr/>
            </p:nvSpPr>
            <p:spPr>
              <a:xfrm>
                <a:off x="7902084" y="3454386"/>
                <a:ext cx="329834" cy="369332"/>
              </a:xfrm>
              <a:prstGeom prst="rect">
                <a:avLst/>
              </a:prstGeom>
              <a:blipFill>
                <a:blip r:embed="rId4"/>
                <a:stretch>
                  <a:fillRect/>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30785CF6-328E-BD23-6838-05380EEBD9DC}"/>
              </a:ext>
            </a:extLst>
          </p:cNvPr>
          <p:cNvSpPr txBox="1"/>
          <p:nvPr/>
        </p:nvSpPr>
        <p:spPr>
          <a:xfrm>
            <a:off x="9190669" y="3452109"/>
            <a:ext cx="312906" cy="369332"/>
          </a:xfrm>
          <a:prstGeom prst="rect">
            <a:avLst/>
          </a:prstGeom>
          <a:noFill/>
        </p:spPr>
        <p:txBody>
          <a:bodyPr wrap="none" rtlCol="0">
            <a:spAutoFit/>
          </a:bodyPr>
          <a:lstStyle/>
          <a:p>
            <a:r>
              <a:rPr lang="en-GB" dirty="0">
                <a:latin typeface="Helvetica" pitchFamily="2" charset="0"/>
              </a:rPr>
              <a:t>1</a:t>
            </a:r>
          </a:p>
        </p:txBody>
      </p:sp>
      <p:sp>
        <p:nvSpPr>
          <p:cNvPr id="35" name="TextBox 34">
            <a:extLst>
              <a:ext uri="{FF2B5EF4-FFF2-40B4-BE49-F238E27FC236}">
                <a16:creationId xmlns:a16="http://schemas.microsoft.com/office/drawing/2014/main" id="{B251F6FD-DE66-8F35-5EB6-CCBDA611D1AA}"/>
              </a:ext>
            </a:extLst>
          </p:cNvPr>
          <p:cNvSpPr txBox="1"/>
          <p:nvPr/>
        </p:nvSpPr>
        <p:spPr>
          <a:xfrm>
            <a:off x="9755436" y="3452109"/>
            <a:ext cx="312906" cy="369332"/>
          </a:xfrm>
          <a:prstGeom prst="rect">
            <a:avLst/>
          </a:prstGeom>
          <a:noFill/>
        </p:spPr>
        <p:txBody>
          <a:bodyPr wrap="none" rtlCol="0">
            <a:spAutoFit/>
          </a:bodyPr>
          <a:lstStyle/>
          <a:p>
            <a:r>
              <a:rPr lang="en-GB" dirty="0">
                <a:latin typeface="Helvetica" pitchFamily="2" charset="0"/>
              </a:rPr>
              <a:t>2</a:t>
            </a:r>
          </a:p>
        </p:txBody>
      </p:sp>
      <p:sp>
        <p:nvSpPr>
          <p:cNvPr id="36" name="TextBox 35">
            <a:extLst>
              <a:ext uri="{FF2B5EF4-FFF2-40B4-BE49-F238E27FC236}">
                <a16:creationId xmlns:a16="http://schemas.microsoft.com/office/drawing/2014/main" id="{2E268FC4-9ACB-A6FE-7177-94F6556ED6C1}"/>
              </a:ext>
            </a:extLst>
          </p:cNvPr>
          <p:cNvSpPr txBox="1"/>
          <p:nvPr/>
        </p:nvSpPr>
        <p:spPr>
          <a:xfrm>
            <a:off x="10312762" y="3452723"/>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19797-7491-3B55-5759-E06F68BEB55A}"/>
                  </a:ext>
                </a:extLst>
              </p:cNvPr>
              <p:cNvSpPr txBox="1"/>
              <p:nvPr/>
            </p:nvSpPr>
            <p:spPr>
              <a:xfrm>
                <a:off x="11081075" y="3452109"/>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37" name="TextBox 36">
                <a:extLst>
                  <a:ext uri="{FF2B5EF4-FFF2-40B4-BE49-F238E27FC236}">
                    <a16:creationId xmlns:a16="http://schemas.microsoft.com/office/drawing/2014/main" id="{8D319797-7491-3B55-5759-E06F68BEB55A}"/>
                  </a:ext>
                </a:extLst>
              </p:cNvPr>
              <p:cNvSpPr txBox="1">
                <a:spLocks noRot="1" noChangeAspect="1" noMove="1" noResize="1" noEditPoints="1" noAdjustHandles="1" noChangeArrowheads="1" noChangeShapeType="1" noTextEdit="1"/>
              </p:cNvSpPr>
              <p:nvPr/>
            </p:nvSpPr>
            <p:spPr>
              <a:xfrm>
                <a:off x="11081075" y="3452109"/>
                <a:ext cx="329834" cy="369332"/>
              </a:xfrm>
              <a:prstGeom prst="rect">
                <a:avLst/>
              </a:prstGeom>
              <a:blipFill>
                <a:blip r:embed="rId5"/>
                <a:stretch>
                  <a:fillRect/>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612C787C-9685-14AF-ED97-FB1C54667536}"/>
              </a:ext>
            </a:extLst>
          </p:cNvPr>
          <p:cNvSpPr/>
          <p:nvPr/>
        </p:nvSpPr>
        <p:spPr>
          <a:xfrm>
            <a:off x="3142836"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C754B103-66BC-5280-CFA5-504625937773}"/>
              </a:ext>
            </a:extLst>
          </p:cNvPr>
          <p:cNvSpPr/>
          <p:nvPr/>
        </p:nvSpPr>
        <p:spPr>
          <a:xfrm>
            <a:off x="3691941"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4460C496-0C30-D1FB-DEC7-B35B7F6BD164}"/>
              </a:ext>
            </a:extLst>
          </p:cNvPr>
          <p:cNvSpPr/>
          <p:nvPr/>
        </p:nvSpPr>
        <p:spPr>
          <a:xfrm>
            <a:off x="4255002" y="3405225"/>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9AE9976C-A072-A299-A977-D82187568C5A}"/>
              </a:ext>
            </a:extLst>
          </p:cNvPr>
          <p:cNvSpPr/>
          <p:nvPr/>
        </p:nvSpPr>
        <p:spPr>
          <a:xfrm>
            <a:off x="5048413" y="3405226"/>
            <a:ext cx="488611" cy="467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672019E-CE19-36A8-CD0F-C219563F05E7}"/>
                  </a:ext>
                </a:extLst>
              </p:cNvPr>
              <p:cNvSpPr txBox="1"/>
              <p:nvPr/>
            </p:nvSpPr>
            <p:spPr>
              <a:xfrm>
                <a:off x="4768098" y="3500559"/>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oMath>
                  </m:oMathPara>
                </a14:m>
                <a:endParaRPr lang="en-GB" dirty="0"/>
              </a:p>
            </p:txBody>
          </p:sp>
        </mc:Choice>
        <mc:Fallback xmlns="">
          <p:sp>
            <p:nvSpPr>
              <p:cNvPr id="42" name="TextBox 41">
                <a:extLst>
                  <a:ext uri="{FF2B5EF4-FFF2-40B4-BE49-F238E27FC236}">
                    <a16:creationId xmlns:a16="http://schemas.microsoft.com/office/drawing/2014/main" id="{0672019E-CE19-36A8-CD0F-C219563F05E7}"/>
                  </a:ext>
                </a:extLst>
              </p:cNvPr>
              <p:cNvSpPr txBox="1">
                <a:spLocks noRot="1" noChangeAspect="1" noMove="1" noResize="1" noEditPoints="1" noAdjustHandles="1" noChangeArrowheads="1" noChangeShapeType="1" noTextEdit="1"/>
              </p:cNvSpPr>
              <p:nvPr/>
            </p:nvSpPr>
            <p:spPr>
              <a:xfrm>
                <a:off x="4768098" y="3500559"/>
                <a:ext cx="250068" cy="276999"/>
              </a:xfrm>
              <a:prstGeom prst="rect">
                <a:avLst/>
              </a:prstGeom>
              <a:blipFill>
                <a:blip r:embed="rId6"/>
                <a:stretch>
                  <a:fillRect l="-4762"/>
                </a:stretch>
              </a:blipFill>
            </p:spPr>
            <p:txBody>
              <a:bodyPr/>
              <a:lstStyle/>
              <a:p>
                <a:r>
                  <a:rPr lang="en-GB">
                    <a:noFill/>
                  </a:rPr>
                  <a:t> </a:t>
                </a:r>
              </a:p>
            </p:txBody>
          </p:sp>
        </mc:Fallback>
      </mc:AlternateContent>
      <p:sp>
        <p:nvSpPr>
          <p:cNvPr id="43" name="TextBox 42">
            <a:extLst>
              <a:ext uri="{FF2B5EF4-FFF2-40B4-BE49-F238E27FC236}">
                <a16:creationId xmlns:a16="http://schemas.microsoft.com/office/drawing/2014/main" id="{8411C57F-99EA-2C24-46E1-DBACA00D8A88}"/>
              </a:ext>
            </a:extLst>
          </p:cNvPr>
          <p:cNvSpPr txBox="1"/>
          <p:nvPr/>
        </p:nvSpPr>
        <p:spPr>
          <a:xfrm>
            <a:off x="3224626" y="3454387"/>
            <a:ext cx="312906" cy="369332"/>
          </a:xfrm>
          <a:prstGeom prst="rect">
            <a:avLst/>
          </a:prstGeom>
          <a:noFill/>
        </p:spPr>
        <p:txBody>
          <a:bodyPr wrap="none" rtlCol="0">
            <a:spAutoFit/>
          </a:bodyPr>
          <a:lstStyle/>
          <a:p>
            <a:r>
              <a:rPr lang="en-GB" dirty="0">
                <a:latin typeface="Helvetica" pitchFamily="2" charset="0"/>
              </a:rPr>
              <a:t>1</a:t>
            </a:r>
          </a:p>
        </p:txBody>
      </p:sp>
      <p:sp>
        <p:nvSpPr>
          <p:cNvPr id="44" name="TextBox 43">
            <a:extLst>
              <a:ext uri="{FF2B5EF4-FFF2-40B4-BE49-F238E27FC236}">
                <a16:creationId xmlns:a16="http://schemas.microsoft.com/office/drawing/2014/main" id="{4221510D-4886-B6D8-0E82-97BB52B46F5F}"/>
              </a:ext>
            </a:extLst>
          </p:cNvPr>
          <p:cNvSpPr txBox="1"/>
          <p:nvPr/>
        </p:nvSpPr>
        <p:spPr>
          <a:xfrm>
            <a:off x="3789393" y="3454387"/>
            <a:ext cx="312906" cy="369332"/>
          </a:xfrm>
          <a:prstGeom prst="rect">
            <a:avLst/>
          </a:prstGeom>
          <a:noFill/>
        </p:spPr>
        <p:txBody>
          <a:bodyPr wrap="none" rtlCol="0">
            <a:spAutoFit/>
          </a:bodyPr>
          <a:lstStyle/>
          <a:p>
            <a:r>
              <a:rPr lang="en-GB" dirty="0">
                <a:latin typeface="Helvetica" pitchFamily="2" charset="0"/>
              </a:rPr>
              <a:t>2</a:t>
            </a:r>
          </a:p>
        </p:txBody>
      </p:sp>
      <p:sp>
        <p:nvSpPr>
          <p:cNvPr id="45" name="TextBox 44">
            <a:extLst>
              <a:ext uri="{FF2B5EF4-FFF2-40B4-BE49-F238E27FC236}">
                <a16:creationId xmlns:a16="http://schemas.microsoft.com/office/drawing/2014/main" id="{9F4E9A51-BF4B-D0B6-E163-04419FE32B05}"/>
              </a:ext>
            </a:extLst>
          </p:cNvPr>
          <p:cNvSpPr txBox="1"/>
          <p:nvPr/>
        </p:nvSpPr>
        <p:spPr>
          <a:xfrm>
            <a:off x="4346719" y="3455001"/>
            <a:ext cx="312906" cy="369332"/>
          </a:xfrm>
          <a:prstGeom prst="rect">
            <a:avLst/>
          </a:prstGeom>
          <a:noFill/>
        </p:spPr>
        <p:txBody>
          <a:bodyPr wrap="none" rtlCol="0">
            <a:spAutoFit/>
          </a:bodyPr>
          <a:lstStyle/>
          <a:p>
            <a:r>
              <a:rPr lang="en-GB" dirty="0">
                <a:latin typeface="Helvetica" pitchFamily="2" charset="0"/>
              </a:rPr>
              <a:t>3</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076A95D-FE4A-9762-2586-190442B13B61}"/>
                  </a:ext>
                </a:extLst>
              </p:cNvPr>
              <p:cNvSpPr txBox="1"/>
              <p:nvPr/>
            </p:nvSpPr>
            <p:spPr>
              <a:xfrm>
                <a:off x="5115032" y="3454387"/>
                <a:ext cx="329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oMath>
                  </m:oMathPara>
                </a14:m>
                <a:endParaRPr lang="en-GB" dirty="0">
                  <a:latin typeface="Helvetica" pitchFamily="2" charset="0"/>
                </a:endParaRPr>
              </a:p>
            </p:txBody>
          </p:sp>
        </mc:Choice>
        <mc:Fallback xmlns="">
          <p:sp>
            <p:nvSpPr>
              <p:cNvPr id="46" name="TextBox 45">
                <a:extLst>
                  <a:ext uri="{FF2B5EF4-FFF2-40B4-BE49-F238E27FC236}">
                    <a16:creationId xmlns:a16="http://schemas.microsoft.com/office/drawing/2014/main" id="{D076A95D-FE4A-9762-2586-190442B13B61}"/>
                  </a:ext>
                </a:extLst>
              </p:cNvPr>
              <p:cNvSpPr txBox="1">
                <a:spLocks noRot="1" noChangeAspect="1" noMove="1" noResize="1" noEditPoints="1" noAdjustHandles="1" noChangeArrowheads="1" noChangeShapeType="1" noTextEdit="1"/>
              </p:cNvSpPr>
              <p:nvPr/>
            </p:nvSpPr>
            <p:spPr>
              <a:xfrm>
                <a:off x="5115032" y="3454387"/>
                <a:ext cx="329834" cy="369332"/>
              </a:xfrm>
              <a:prstGeom prst="rect">
                <a:avLst/>
              </a:prstGeom>
              <a:blipFill>
                <a:blip r:embed="rId7"/>
                <a:stretch>
                  <a:fillRect/>
                </a:stretch>
              </a:blipFill>
            </p:spPr>
            <p:txBody>
              <a:bodyPr/>
              <a:lstStyle/>
              <a:p>
                <a:r>
                  <a:rPr lang="en-GB">
                    <a:noFill/>
                  </a:rPr>
                  <a:t> </a:t>
                </a:r>
              </a:p>
            </p:txBody>
          </p:sp>
        </mc:Fallback>
      </mc:AlternateContent>
      <p:sp>
        <p:nvSpPr>
          <p:cNvPr id="48" name="Rectangle 47">
            <a:extLst>
              <a:ext uri="{FF2B5EF4-FFF2-40B4-BE49-F238E27FC236}">
                <a16:creationId xmlns:a16="http://schemas.microsoft.com/office/drawing/2014/main" id="{166FF7CB-EACD-B7B6-6FEB-6F57E0C2B11B}"/>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68E9E83-D0EA-FFAA-F0F2-90D5D06FBB40}"/>
              </a:ext>
            </a:extLst>
          </p:cNvPr>
          <p:cNvSpPr txBox="1"/>
          <p:nvPr/>
        </p:nvSpPr>
        <p:spPr>
          <a:xfrm>
            <a:off x="133542" y="37521"/>
            <a:ext cx="1018940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are Illustrating concisely what we mean by two- or three-level model structure [1]</a:t>
            </a:r>
          </a:p>
        </p:txBody>
      </p:sp>
      <p:sp>
        <p:nvSpPr>
          <p:cNvPr id="53" name="TextBox 52">
            <a:extLst>
              <a:ext uri="{FF2B5EF4-FFF2-40B4-BE49-F238E27FC236}">
                <a16:creationId xmlns:a16="http://schemas.microsoft.com/office/drawing/2014/main" id="{5FA2740C-FF1C-0438-56F6-E0F0D559865E}"/>
              </a:ext>
            </a:extLst>
          </p:cNvPr>
          <p:cNvSpPr txBox="1"/>
          <p:nvPr/>
        </p:nvSpPr>
        <p:spPr>
          <a:xfrm>
            <a:off x="764581"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1</a:t>
            </a:r>
          </a:p>
        </p:txBody>
      </p:sp>
      <p:sp>
        <p:nvSpPr>
          <p:cNvPr id="54" name="TextBox 53">
            <a:extLst>
              <a:ext uri="{FF2B5EF4-FFF2-40B4-BE49-F238E27FC236}">
                <a16:creationId xmlns:a16="http://schemas.microsoft.com/office/drawing/2014/main" id="{A8B563AE-CE63-6164-4296-3BF8C20D052A}"/>
              </a:ext>
            </a:extLst>
          </p:cNvPr>
          <p:cNvSpPr txBox="1"/>
          <p:nvPr/>
        </p:nvSpPr>
        <p:spPr>
          <a:xfrm>
            <a:off x="3588056"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2</a:t>
            </a:r>
          </a:p>
        </p:txBody>
      </p:sp>
      <p:sp>
        <p:nvSpPr>
          <p:cNvPr id="55" name="TextBox 54">
            <a:extLst>
              <a:ext uri="{FF2B5EF4-FFF2-40B4-BE49-F238E27FC236}">
                <a16:creationId xmlns:a16="http://schemas.microsoft.com/office/drawing/2014/main" id="{7C04278A-250B-FBAB-F3A8-300F836B0615}"/>
              </a:ext>
            </a:extLst>
          </p:cNvPr>
          <p:cNvSpPr txBox="1"/>
          <p:nvPr/>
        </p:nvSpPr>
        <p:spPr>
          <a:xfrm>
            <a:off x="6381865" y="1901643"/>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3</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8FE05DF-CC39-0AB6-6867-2E430A85F195}"/>
                  </a:ext>
                </a:extLst>
              </p:cNvPr>
              <p:cNvSpPr txBox="1"/>
              <p:nvPr/>
            </p:nvSpPr>
            <p:spPr>
              <a:xfrm>
                <a:off x="8533051" y="2812856"/>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m:t>
                      </m:r>
                    </m:oMath>
                  </m:oMathPara>
                </a14:m>
                <a:endParaRPr lang="en-GB" sz="2800" dirty="0"/>
              </a:p>
            </p:txBody>
          </p:sp>
        </mc:Choice>
        <mc:Fallback xmlns="">
          <p:sp>
            <p:nvSpPr>
              <p:cNvPr id="56" name="TextBox 55">
                <a:extLst>
                  <a:ext uri="{FF2B5EF4-FFF2-40B4-BE49-F238E27FC236}">
                    <a16:creationId xmlns:a16="http://schemas.microsoft.com/office/drawing/2014/main" id="{C8FE05DF-CC39-0AB6-6867-2E430A85F195}"/>
                  </a:ext>
                </a:extLst>
              </p:cNvPr>
              <p:cNvSpPr txBox="1">
                <a:spLocks noRot="1" noChangeAspect="1" noMove="1" noResize="1" noEditPoints="1" noAdjustHandles="1" noChangeArrowheads="1" noChangeShapeType="1" noTextEdit="1"/>
              </p:cNvSpPr>
              <p:nvPr/>
            </p:nvSpPr>
            <p:spPr>
              <a:xfrm>
                <a:off x="8533051" y="2812856"/>
                <a:ext cx="389530" cy="430887"/>
              </a:xfrm>
              <a:prstGeom prst="rect">
                <a:avLst/>
              </a:prstGeom>
              <a:blipFill>
                <a:blip r:embed="rId9"/>
                <a:stretch>
                  <a:fillRect l="-6452" r="-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5A0564-12EF-D4E2-1A51-4E2EF9DE150E}"/>
                  </a:ext>
                </a:extLst>
              </p:cNvPr>
              <p:cNvSpPr txBox="1"/>
              <p:nvPr/>
            </p:nvSpPr>
            <p:spPr>
              <a:xfrm>
                <a:off x="9552044" y="1874604"/>
                <a:ext cx="1521436" cy="369332"/>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Group </a:t>
                </a:r>
                <a14:m>
                  <m:oMath xmlns:m="http://schemas.openxmlformats.org/officeDocument/2006/math">
                    <m:r>
                      <a:rPr lang="en-GB" b="0" i="1" dirty="0" smtClean="0">
                        <a:latin typeface="Cambria Math" panose="02040503050406030204" pitchFamily="18" charset="0"/>
                        <a:ea typeface="Helvetica Neue" panose="02000503000000020004" pitchFamily="2" charset="0"/>
                        <a:cs typeface="Helvetica Neue" panose="02000503000000020004" pitchFamily="2" charset="0"/>
                      </a:rPr>
                      <m:t>𝑗</m:t>
                    </m:r>
                  </m:oMath>
                </a14:m>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57" name="TextBox 56">
                <a:extLst>
                  <a:ext uri="{FF2B5EF4-FFF2-40B4-BE49-F238E27FC236}">
                    <a16:creationId xmlns:a16="http://schemas.microsoft.com/office/drawing/2014/main" id="{8D5A0564-12EF-D4E2-1A51-4E2EF9DE150E}"/>
                  </a:ext>
                </a:extLst>
              </p:cNvPr>
              <p:cNvSpPr txBox="1">
                <a:spLocks noRot="1" noChangeAspect="1" noMove="1" noResize="1" noEditPoints="1" noAdjustHandles="1" noChangeArrowheads="1" noChangeShapeType="1" noTextEdit="1"/>
              </p:cNvSpPr>
              <p:nvPr/>
            </p:nvSpPr>
            <p:spPr>
              <a:xfrm>
                <a:off x="9552044" y="1874604"/>
                <a:ext cx="1521436" cy="369332"/>
              </a:xfrm>
              <a:prstGeom prst="rect">
                <a:avLst/>
              </a:prstGeom>
              <a:blipFill>
                <a:blip r:embed="rId10"/>
                <a:stretch>
                  <a:fillRect t="-6667" b="-26667"/>
                </a:stretch>
              </a:blipFill>
            </p:spPr>
            <p:txBody>
              <a:bodyPr/>
              <a:lstStyle/>
              <a:p>
                <a:r>
                  <a:rPr lang="en-GB">
                    <a:noFill/>
                  </a:rPr>
                  <a:t> </a:t>
                </a:r>
              </a:p>
            </p:txBody>
          </p:sp>
        </mc:Fallback>
      </mc:AlternateContent>
      <p:sp>
        <p:nvSpPr>
          <p:cNvPr id="58" name="Slide Number Placeholder 3">
            <a:extLst>
              <a:ext uri="{FF2B5EF4-FFF2-40B4-BE49-F238E27FC236}">
                <a16:creationId xmlns:a16="http://schemas.microsoft.com/office/drawing/2014/main" id="{77A503FE-608D-26BE-2A66-0E02DF435D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Oval 58">
            <a:extLst>
              <a:ext uri="{FF2B5EF4-FFF2-40B4-BE49-F238E27FC236}">
                <a16:creationId xmlns:a16="http://schemas.microsoft.com/office/drawing/2014/main" id="{4FDB5EF9-B99B-750E-0678-D0A85C68762A}"/>
              </a:ext>
            </a:extLst>
          </p:cNvPr>
          <p:cNvSpPr/>
          <p:nvPr/>
        </p:nvSpPr>
        <p:spPr>
          <a:xfrm>
            <a:off x="439457" y="3748346"/>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30E025C4-0086-1958-7782-161E1FB66C89}"/>
              </a:ext>
            </a:extLst>
          </p:cNvPr>
          <p:cNvCxnSpPr>
            <a:cxnSpLocks/>
          </p:cNvCxnSpPr>
          <p:nvPr/>
        </p:nvCxnSpPr>
        <p:spPr>
          <a:xfrm flipH="1">
            <a:off x="480947" y="3775595"/>
            <a:ext cx="2272" cy="817044"/>
          </a:xfrm>
          <a:prstGeom prst="line">
            <a:avLst/>
          </a:prstGeom>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61BC2A1E-0815-F1F7-8E25-3D1E9E380ACB}"/>
              </a:ext>
            </a:extLst>
          </p:cNvPr>
          <p:cNvSpPr txBox="1"/>
          <p:nvPr/>
        </p:nvSpPr>
        <p:spPr>
          <a:xfrm>
            <a:off x="483219" y="4571996"/>
            <a:ext cx="2655073"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Individual information (level-1)</a:t>
            </a:r>
          </a:p>
        </p:txBody>
      </p:sp>
      <p:sp>
        <p:nvSpPr>
          <p:cNvPr id="63" name="Oval 62">
            <a:extLst>
              <a:ext uri="{FF2B5EF4-FFF2-40B4-BE49-F238E27FC236}">
                <a16:creationId xmlns:a16="http://schemas.microsoft.com/office/drawing/2014/main" id="{CCEE802D-26AC-BBCD-CD5C-AF9352929E8C}"/>
              </a:ext>
            </a:extLst>
          </p:cNvPr>
          <p:cNvSpPr/>
          <p:nvPr/>
        </p:nvSpPr>
        <p:spPr>
          <a:xfrm>
            <a:off x="435793" y="1968223"/>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3BA93A0C-DF43-9253-E9B7-DD4C6692944C}"/>
              </a:ext>
            </a:extLst>
          </p:cNvPr>
          <p:cNvCxnSpPr>
            <a:cxnSpLocks/>
          </p:cNvCxnSpPr>
          <p:nvPr/>
        </p:nvCxnSpPr>
        <p:spPr>
          <a:xfrm>
            <a:off x="480947" y="1453880"/>
            <a:ext cx="2475" cy="513477"/>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615B2CB6-276A-07A3-8C9B-8FB6688D036A}"/>
              </a:ext>
            </a:extLst>
          </p:cNvPr>
          <p:cNvSpPr txBox="1"/>
          <p:nvPr/>
        </p:nvSpPr>
        <p:spPr>
          <a:xfrm>
            <a:off x="480947" y="1145237"/>
            <a:ext cx="2385982"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Group information (level-2)</a:t>
            </a:r>
          </a:p>
        </p:txBody>
      </p:sp>
      <p:sp>
        <p:nvSpPr>
          <p:cNvPr id="69" name="TextBox 68">
            <a:extLst>
              <a:ext uri="{FF2B5EF4-FFF2-40B4-BE49-F238E27FC236}">
                <a16:creationId xmlns:a16="http://schemas.microsoft.com/office/drawing/2014/main" id="{85F05373-D246-DD83-C229-7502F9014872}"/>
              </a:ext>
            </a:extLst>
          </p:cNvPr>
          <p:cNvSpPr txBox="1"/>
          <p:nvPr/>
        </p:nvSpPr>
        <p:spPr>
          <a:xfrm>
            <a:off x="405979" y="5289578"/>
            <a:ext cx="7219394"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We have individual units of information that are nested or grouped within a higher measure. This is typically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two-level structure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two-level hierarchical regression </a:t>
            </a:r>
            <a:r>
              <a:rPr lang="en-GB" sz="1400" dirty="0">
                <a:latin typeface="Helvetica Neue" panose="02000503000000020004" pitchFamily="2" charset="0"/>
                <a:ea typeface="Helvetica Neue" panose="02000503000000020004" pitchFamily="2" charset="0"/>
                <a:cs typeface="Helvetica Neue" panose="02000503000000020004" pitchFamily="2" charset="0"/>
              </a:rPr>
              <a:t>model must be used for this scenario.</a:t>
            </a:r>
          </a:p>
        </p:txBody>
      </p:sp>
    </p:spTree>
    <p:extLst>
      <p:ext uri="{BB962C8B-B14F-4D97-AF65-F5344CB8AC3E}">
        <p14:creationId xmlns:p14="http://schemas.microsoft.com/office/powerpoint/2010/main" val="346457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66FF7CB-EACD-B7B6-6FEB-6F57E0C2B11B}"/>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68E9E83-D0EA-FFAA-F0F2-90D5D06FBB40}"/>
              </a:ext>
            </a:extLst>
          </p:cNvPr>
          <p:cNvSpPr txBox="1"/>
          <p:nvPr/>
        </p:nvSpPr>
        <p:spPr>
          <a:xfrm>
            <a:off x="133542" y="37521"/>
            <a:ext cx="1018940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are Illustrating concisely what we mean by two- or three-level model structure [2]</a:t>
            </a:r>
          </a:p>
        </p:txBody>
      </p:sp>
      <p:sp>
        <p:nvSpPr>
          <p:cNvPr id="58" name="Slide Number Placeholder 3">
            <a:extLst>
              <a:ext uri="{FF2B5EF4-FFF2-40B4-BE49-F238E27FC236}">
                <a16:creationId xmlns:a16="http://schemas.microsoft.com/office/drawing/2014/main" id="{77A503FE-608D-26BE-2A66-0E02DF435D5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AC27446-7573-2B99-5C37-D8C6712BB40A}"/>
                  </a:ext>
                </a:extLst>
              </p:cNvPr>
              <p:cNvSpPr txBox="1"/>
              <p:nvPr/>
            </p:nvSpPr>
            <p:spPr>
              <a:xfrm>
                <a:off x="7677275" y="2998113"/>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m:t>
                      </m:r>
                    </m:oMath>
                  </m:oMathPara>
                </a14:m>
                <a:endParaRPr lang="en-GB" sz="2800" dirty="0"/>
              </a:p>
            </p:txBody>
          </p:sp>
        </mc:Choice>
        <mc:Fallback xmlns="">
          <p:sp>
            <p:nvSpPr>
              <p:cNvPr id="50" name="TextBox 49">
                <a:extLst>
                  <a:ext uri="{FF2B5EF4-FFF2-40B4-BE49-F238E27FC236}">
                    <a16:creationId xmlns:a16="http://schemas.microsoft.com/office/drawing/2014/main" id="{CAC27446-7573-2B99-5C37-D8C6712BB40A}"/>
                  </a:ext>
                </a:extLst>
              </p:cNvPr>
              <p:cNvSpPr txBox="1">
                <a:spLocks noRot="1" noChangeAspect="1" noMove="1" noResize="1" noEditPoints="1" noAdjustHandles="1" noChangeArrowheads="1" noChangeShapeType="1" noTextEdit="1"/>
              </p:cNvSpPr>
              <p:nvPr/>
            </p:nvSpPr>
            <p:spPr>
              <a:xfrm>
                <a:off x="7677275" y="2998113"/>
                <a:ext cx="389530" cy="430887"/>
              </a:xfrm>
              <a:prstGeom prst="rect">
                <a:avLst/>
              </a:prstGeom>
              <a:blipFill>
                <a:blip r:embed="rId5"/>
                <a:stretch>
                  <a:fillRect l="-6250" r="-3125"/>
                </a:stretch>
              </a:blipFill>
            </p:spPr>
            <p:txBody>
              <a:bodyPr/>
              <a:lstStyle/>
              <a:p>
                <a:r>
                  <a:rPr lang="en-GB">
                    <a:noFill/>
                  </a:rPr>
                  <a:t> </a:t>
                </a:r>
              </a:p>
            </p:txBody>
          </p:sp>
        </mc:Fallback>
      </mc:AlternateContent>
      <p:sp>
        <p:nvSpPr>
          <p:cNvPr id="51" name="Rectangle 50">
            <a:extLst>
              <a:ext uri="{FF2B5EF4-FFF2-40B4-BE49-F238E27FC236}">
                <a16:creationId xmlns:a16="http://schemas.microsoft.com/office/drawing/2014/main" id="{5A9D11A6-4098-974C-1330-4A96B144BBDE}"/>
              </a:ext>
            </a:extLst>
          </p:cNvPr>
          <p:cNvSpPr/>
          <p:nvPr/>
        </p:nvSpPr>
        <p:spPr>
          <a:xfrm>
            <a:off x="263616"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25AA0886-6544-D65E-7F50-ACEB90DF9B7A}"/>
              </a:ext>
            </a:extLst>
          </p:cNvPr>
          <p:cNvSpPr/>
          <p:nvPr/>
        </p:nvSpPr>
        <p:spPr>
          <a:xfrm>
            <a:off x="3995291"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621C2DB6-D663-4631-D991-14831E5A2021}"/>
              </a:ext>
            </a:extLst>
          </p:cNvPr>
          <p:cNvSpPr/>
          <p:nvPr/>
        </p:nvSpPr>
        <p:spPr>
          <a:xfrm>
            <a:off x="8119851" y="1430352"/>
            <a:ext cx="3628938" cy="32946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9AD329B7-9625-679E-B860-9D76D48C3A8F}"/>
              </a:ext>
            </a:extLst>
          </p:cNvPr>
          <p:cNvSpPr txBox="1"/>
          <p:nvPr/>
        </p:nvSpPr>
        <p:spPr>
          <a:xfrm>
            <a:off x="1232869" y="1501268"/>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1</a:t>
            </a:r>
          </a:p>
        </p:txBody>
      </p:sp>
      <p:sp>
        <p:nvSpPr>
          <p:cNvPr id="70" name="Oval 69">
            <a:extLst>
              <a:ext uri="{FF2B5EF4-FFF2-40B4-BE49-F238E27FC236}">
                <a16:creationId xmlns:a16="http://schemas.microsoft.com/office/drawing/2014/main" id="{5E818E42-2429-9944-7D57-2FE464BF0268}"/>
              </a:ext>
            </a:extLst>
          </p:cNvPr>
          <p:cNvSpPr/>
          <p:nvPr/>
        </p:nvSpPr>
        <p:spPr>
          <a:xfrm>
            <a:off x="398057" y="1769098"/>
            <a:ext cx="92158" cy="907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Connector 70">
            <a:extLst>
              <a:ext uri="{FF2B5EF4-FFF2-40B4-BE49-F238E27FC236}">
                <a16:creationId xmlns:a16="http://schemas.microsoft.com/office/drawing/2014/main" id="{030B488D-2945-AA3D-F08E-A54233CDD56A}"/>
              </a:ext>
            </a:extLst>
          </p:cNvPr>
          <p:cNvCxnSpPr>
            <a:cxnSpLocks/>
          </p:cNvCxnSpPr>
          <p:nvPr/>
        </p:nvCxnSpPr>
        <p:spPr>
          <a:xfrm>
            <a:off x="443211" y="1254755"/>
            <a:ext cx="2475" cy="513477"/>
          </a:xfrm>
          <a:prstGeom prst="line">
            <a:avLst/>
          </a:prstGeom>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60CB78FE-4BA0-E0D7-8C6D-3D119848A45A}"/>
              </a:ext>
            </a:extLst>
          </p:cNvPr>
          <p:cNvSpPr txBox="1"/>
          <p:nvPr/>
        </p:nvSpPr>
        <p:spPr>
          <a:xfrm>
            <a:off x="443210" y="946112"/>
            <a:ext cx="3779782" cy="307777"/>
          </a:xfrm>
          <a:prstGeom prst="rect">
            <a:avLst/>
          </a:prstGeom>
          <a:noFill/>
          <a:ln>
            <a:solidFill>
              <a:schemeClr val="tx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Higher group information (level-3)</a:t>
            </a:r>
          </a:p>
        </p:txBody>
      </p:sp>
      <p:sp>
        <p:nvSpPr>
          <p:cNvPr id="73" name="TextBox 72">
            <a:extLst>
              <a:ext uri="{FF2B5EF4-FFF2-40B4-BE49-F238E27FC236}">
                <a16:creationId xmlns:a16="http://schemas.microsoft.com/office/drawing/2014/main" id="{293A6CEC-CC3C-48A8-04FC-DE9C2B480AD0}"/>
              </a:ext>
            </a:extLst>
          </p:cNvPr>
          <p:cNvSpPr txBox="1"/>
          <p:nvPr/>
        </p:nvSpPr>
        <p:spPr>
          <a:xfrm>
            <a:off x="263616" y="5099145"/>
            <a:ext cx="7360613"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Notes: We have individual units of information that are nested or grouped within a higher measure, where by the same individuals (from the same units) are repeated (i.e., longitudinal). This is typically a </a:t>
            </a:r>
            <a:r>
              <a:rPr lang="en-GB" sz="1200" b="1" dirty="0">
                <a:latin typeface="Helvetica Neue" panose="02000503000000020004" pitchFamily="2" charset="0"/>
                <a:ea typeface="Helvetica Neue" panose="02000503000000020004" pitchFamily="2" charset="0"/>
                <a:cs typeface="Helvetica Neue" panose="02000503000000020004" pitchFamily="2" charset="0"/>
              </a:rPr>
              <a:t>three-level structure </a:t>
            </a:r>
            <a:r>
              <a:rPr lang="en-GB" sz="1200" dirty="0">
                <a:latin typeface="Helvetica Neue" panose="02000503000000020004" pitchFamily="2" charset="0"/>
                <a:ea typeface="Helvetica Neue" panose="02000503000000020004" pitchFamily="2" charset="0"/>
                <a:cs typeface="Helvetica Neue" panose="02000503000000020004" pitchFamily="2" charset="0"/>
              </a:rPr>
              <a:t>and so a </a:t>
            </a:r>
            <a:r>
              <a:rPr lang="en-GB" sz="1200" b="1" dirty="0">
                <a:latin typeface="Helvetica Neue" panose="02000503000000020004" pitchFamily="2" charset="0"/>
                <a:ea typeface="Helvetica Neue" panose="02000503000000020004" pitchFamily="2" charset="0"/>
                <a:cs typeface="Helvetica Neue" panose="02000503000000020004" pitchFamily="2" charset="0"/>
              </a:rPr>
              <a:t>three-level hierarchical regression </a:t>
            </a:r>
            <a:r>
              <a:rPr lang="en-GB" sz="1200" dirty="0">
                <a:latin typeface="Helvetica Neue" panose="02000503000000020004" pitchFamily="2" charset="0"/>
                <a:ea typeface="Helvetica Neue" panose="02000503000000020004" pitchFamily="2" charset="0"/>
                <a:cs typeface="Helvetica Neue" panose="02000503000000020004" pitchFamily="2" charset="0"/>
              </a:rPr>
              <a:t>model must be used for this scenario.</a:t>
            </a:r>
          </a:p>
        </p:txBody>
      </p:sp>
      <p:sp>
        <p:nvSpPr>
          <p:cNvPr id="2" name="TextBox 1">
            <a:extLst>
              <a:ext uri="{FF2B5EF4-FFF2-40B4-BE49-F238E27FC236}">
                <a16:creationId xmlns:a16="http://schemas.microsoft.com/office/drawing/2014/main" id="{84E7FE32-8BA7-4FC2-D1FE-9F2793059E37}"/>
              </a:ext>
            </a:extLst>
          </p:cNvPr>
          <p:cNvSpPr txBox="1"/>
          <p:nvPr/>
        </p:nvSpPr>
        <p:spPr>
          <a:xfrm>
            <a:off x="4828980" y="1511493"/>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6941F70-B132-9653-19C1-0B09D2E065B4}"/>
                  </a:ext>
                </a:extLst>
              </p:cNvPr>
              <p:cNvSpPr txBox="1"/>
              <p:nvPr/>
            </p:nvSpPr>
            <p:spPr>
              <a:xfrm>
                <a:off x="9148584" y="1501268"/>
                <a:ext cx="1961560" cy="369332"/>
              </a:xfrm>
              <a:prstGeom prst="rect">
                <a:avLst/>
              </a:prstGeom>
              <a:noFill/>
            </p:spPr>
            <p:txBody>
              <a:bodyPr wrap="square" rtlCol="0">
                <a:spAutoFit/>
              </a:bodyPr>
              <a:lstStyle/>
              <a:p>
                <a:r>
                  <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Higher group </a:t>
                </a:r>
                <a14:m>
                  <m:oMath xmlns:m="http://schemas.openxmlformats.org/officeDocument/2006/math">
                    <m:r>
                      <a:rPr lang="en-GB" b="1" i="1" dirty="0" smtClean="0">
                        <a:solidFill>
                          <a:schemeClr val="accent2"/>
                        </a:solidFill>
                        <a:latin typeface="Cambria Math" panose="02040503050406030204" pitchFamily="18" charset="0"/>
                        <a:ea typeface="Helvetica Neue" panose="02000503000000020004" pitchFamily="2" charset="0"/>
                        <a:cs typeface="Helvetica Neue" panose="02000503000000020004" pitchFamily="2" charset="0"/>
                      </a:rPr>
                      <m:t>𝒉</m:t>
                    </m:r>
                  </m:oMath>
                </a14:m>
                <a:endParaRPr lang="en-GB"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TextBox 2">
                <a:extLst>
                  <a:ext uri="{FF2B5EF4-FFF2-40B4-BE49-F238E27FC236}">
                    <a16:creationId xmlns:a16="http://schemas.microsoft.com/office/drawing/2014/main" id="{F6941F70-B132-9653-19C1-0B09D2E065B4}"/>
                  </a:ext>
                </a:extLst>
              </p:cNvPr>
              <p:cNvSpPr txBox="1">
                <a:spLocks noRot="1" noChangeAspect="1" noMove="1" noResize="1" noEditPoints="1" noAdjustHandles="1" noChangeArrowheads="1" noChangeShapeType="1" noTextEdit="1"/>
              </p:cNvSpPr>
              <p:nvPr/>
            </p:nvSpPr>
            <p:spPr>
              <a:xfrm>
                <a:off x="9148584" y="1501268"/>
                <a:ext cx="1961560" cy="369332"/>
              </a:xfrm>
              <a:prstGeom prst="rect">
                <a:avLst/>
              </a:prstGeom>
              <a:blipFill>
                <a:blip r:embed="rId6"/>
                <a:stretch>
                  <a:fillRect l="-2564" t="-6667" b="-26667"/>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B678A178-2BF3-C1EF-A957-08E11FA1FB8F}"/>
              </a:ext>
            </a:extLst>
          </p:cNvPr>
          <p:cNvPicPr>
            <a:picLocks noChangeAspect="1"/>
          </p:cNvPicPr>
          <p:nvPr/>
        </p:nvPicPr>
        <p:blipFill>
          <a:blip r:embed="rId7"/>
          <a:stretch>
            <a:fillRect/>
          </a:stretch>
        </p:blipFill>
        <p:spPr>
          <a:xfrm>
            <a:off x="305899" y="3356649"/>
            <a:ext cx="3474564" cy="1158894"/>
          </a:xfrm>
          <a:prstGeom prst="rect">
            <a:avLst/>
          </a:prstGeom>
        </p:spPr>
      </p:pic>
      <p:pic>
        <p:nvPicPr>
          <p:cNvPr id="6" name="Picture 5" descr="Diagram&#10;&#10;Description automatically generated">
            <a:extLst>
              <a:ext uri="{FF2B5EF4-FFF2-40B4-BE49-F238E27FC236}">
                <a16:creationId xmlns:a16="http://schemas.microsoft.com/office/drawing/2014/main" id="{140562FB-EA63-7E72-23C4-7170773B007E}"/>
              </a:ext>
            </a:extLst>
          </p:cNvPr>
          <p:cNvPicPr>
            <a:picLocks noChangeAspect="1"/>
          </p:cNvPicPr>
          <p:nvPr/>
        </p:nvPicPr>
        <p:blipFill>
          <a:blip r:embed="rId7"/>
          <a:stretch>
            <a:fillRect/>
          </a:stretch>
        </p:blipFill>
        <p:spPr>
          <a:xfrm>
            <a:off x="4072478" y="3429000"/>
            <a:ext cx="3474564" cy="1158894"/>
          </a:xfrm>
          <a:prstGeom prst="rect">
            <a:avLst/>
          </a:prstGeom>
        </p:spPr>
      </p:pic>
      <p:pic>
        <p:nvPicPr>
          <p:cNvPr id="7" name="Picture 6" descr="Diagram&#10;&#10;Description automatically generated">
            <a:extLst>
              <a:ext uri="{FF2B5EF4-FFF2-40B4-BE49-F238E27FC236}">
                <a16:creationId xmlns:a16="http://schemas.microsoft.com/office/drawing/2014/main" id="{7F5A609E-FB59-940D-11CC-CF02F31CD1BB}"/>
              </a:ext>
            </a:extLst>
          </p:cNvPr>
          <p:cNvPicPr>
            <a:picLocks noChangeAspect="1"/>
          </p:cNvPicPr>
          <p:nvPr/>
        </p:nvPicPr>
        <p:blipFill>
          <a:blip r:embed="rId7"/>
          <a:stretch>
            <a:fillRect/>
          </a:stretch>
        </p:blipFill>
        <p:spPr>
          <a:xfrm>
            <a:off x="8197038" y="3429000"/>
            <a:ext cx="3474564" cy="1158894"/>
          </a:xfrm>
          <a:prstGeom prst="rect">
            <a:avLst/>
          </a:prstGeom>
        </p:spPr>
      </p:pic>
    </p:spTree>
    <p:extLst>
      <p:ext uri="{BB962C8B-B14F-4D97-AF65-F5344CB8AC3E}">
        <p14:creationId xmlns:p14="http://schemas.microsoft.com/office/powerpoint/2010/main" val="379318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317336" y="368128"/>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Situating hierarchical models within a spatial context:</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6FF9A56F-BE74-AF42-B6A6-837E3124A757}"/>
              </a:ext>
            </a:extLst>
          </p:cNvPr>
          <p:cNvSpPr txBox="1"/>
          <p:nvPr/>
        </p:nvSpPr>
        <p:spPr>
          <a:xfrm>
            <a:off x="194340" y="1143847"/>
            <a:ext cx="11803319" cy="2585323"/>
          </a:xfrm>
          <a:prstGeom prst="rect">
            <a:avLst/>
          </a:prstGeom>
          <a:noFill/>
        </p:spPr>
        <p:txBody>
          <a:bodyPr wrap="square" rtlCol="0">
            <a:spAutoFit/>
          </a:bodyPr>
          <a:lstStyle/>
          <a:p>
            <a:pPr marL="285750" indent="-285750" algn="l">
              <a:buFont typeface="Arial" panose="020B0604020202020204" pitchFamily="34" charset="0"/>
              <a:buChar char="•"/>
            </a:pPr>
            <a:r>
              <a:rPr lang="en-GB" sz="1800" dirty="0">
                <a:highlight>
                  <a:srgbClr val="D6D6D6"/>
                </a:highlight>
                <a:latin typeface="Helvetica Neue Light" panose="02000403000000020004" pitchFamily="2" charset="0"/>
                <a:ea typeface="Helvetica Neue Light" panose="02000403000000020004" pitchFamily="2" charset="0"/>
              </a:rPr>
              <a:t>Hierarchical models </a:t>
            </a:r>
            <a:r>
              <a:rPr lang="en-GB" sz="1800" dirty="0">
                <a:latin typeface="Helvetica Neue Light" panose="02000403000000020004" pitchFamily="2" charset="0"/>
                <a:ea typeface="Helvetica Neue Light" panose="02000403000000020004" pitchFamily="2" charset="0"/>
              </a:rPr>
              <a:t>are in fact commonly used in the quantification of certain parameters when dealing spatial and spatiotemporal areal data. </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are statistical model written in mind to deal with multiple hierarchies formed by geographies to estimate parameters of the posterior distribution</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Example: Intestinal parasitaemia among school children in Tanzania and infection status linked with anaemia, here students (level-1) are clustered in schools, and the point location serves as the highest hierarchy (level-2).    </a:t>
            </a:r>
          </a:p>
        </p:txBody>
      </p:sp>
      <p:sp>
        <p:nvSpPr>
          <p:cNvPr id="10" name="Rectangle 9">
            <a:extLst>
              <a:ext uri="{FF2B5EF4-FFF2-40B4-BE49-F238E27FC236}">
                <a16:creationId xmlns:a16="http://schemas.microsoft.com/office/drawing/2014/main" id="{AA676619-5D49-C34C-B13F-B3E47A4BFCFB}"/>
              </a:ext>
            </a:extLst>
          </p:cNvPr>
          <p:cNvSpPr/>
          <p:nvPr/>
        </p:nvSpPr>
        <p:spPr>
          <a:xfrm>
            <a:off x="583698" y="4406985"/>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DA87FBF-D3D2-764C-9AB4-1C71CC708043}"/>
              </a:ext>
            </a:extLst>
          </p:cNvPr>
          <p:cNvSpPr/>
          <p:nvPr/>
        </p:nvSpPr>
        <p:spPr>
          <a:xfrm>
            <a:off x="882747" y="4690304"/>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DB3AF4B-6068-8148-B569-DD1A11A91600}"/>
              </a:ext>
            </a:extLst>
          </p:cNvPr>
          <p:cNvSpPr/>
          <p:nvPr/>
        </p:nvSpPr>
        <p:spPr>
          <a:xfrm>
            <a:off x="1181796" y="469030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91A1E01C-E184-0D46-9A4F-9097540C9EF5}"/>
              </a:ext>
            </a:extLst>
          </p:cNvPr>
          <p:cNvSpPr/>
          <p:nvPr/>
        </p:nvSpPr>
        <p:spPr>
          <a:xfrm>
            <a:off x="1466468" y="469637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A9EB8DF-EB6B-F545-A988-89A0FADA1869}"/>
              </a:ext>
            </a:extLst>
          </p:cNvPr>
          <p:cNvSpPr/>
          <p:nvPr/>
        </p:nvSpPr>
        <p:spPr>
          <a:xfrm>
            <a:off x="1193298" y="5011567"/>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4EBACF9-9BDC-7D4F-8236-8AED50240F86}"/>
              </a:ext>
            </a:extLst>
          </p:cNvPr>
          <p:cNvSpPr/>
          <p:nvPr/>
        </p:nvSpPr>
        <p:spPr>
          <a:xfrm>
            <a:off x="1486596" y="5011567"/>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954F8CA-0334-9D42-A773-2E66F349A2D3}"/>
              </a:ext>
            </a:extLst>
          </p:cNvPr>
          <p:cNvSpPr/>
          <p:nvPr/>
        </p:nvSpPr>
        <p:spPr>
          <a:xfrm>
            <a:off x="1777019" y="501763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8863F05-56CD-D54B-85B7-0678FB6EF52C}"/>
              </a:ext>
            </a:extLst>
          </p:cNvPr>
          <p:cNvSpPr/>
          <p:nvPr/>
        </p:nvSpPr>
        <p:spPr>
          <a:xfrm>
            <a:off x="1559094" y="533476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F6AEE92-499E-1546-980D-E535EB60D8ED}"/>
              </a:ext>
            </a:extLst>
          </p:cNvPr>
          <p:cNvSpPr/>
          <p:nvPr/>
        </p:nvSpPr>
        <p:spPr>
          <a:xfrm>
            <a:off x="1858143" y="5334769"/>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9CB354F-0C94-AC4C-B975-77AE00E74AF3}"/>
              </a:ext>
            </a:extLst>
          </p:cNvPr>
          <p:cNvSpPr/>
          <p:nvPr/>
        </p:nvSpPr>
        <p:spPr>
          <a:xfrm>
            <a:off x="2161199" y="5336234"/>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9D4C65ED-6022-C54F-9D19-4D65C86A5BA6}"/>
              </a:ext>
            </a:extLst>
          </p:cNvPr>
          <p:cNvSpPr/>
          <p:nvPr/>
        </p:nvSpPr>
        <p:spPr>
          <a:xfrm>
            <a:off x="3412640" y="4406985"/>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DFCD1B44-6B2B-014E-830F-1DEE9EE7BB35}"/>
              </a:ext>
            </a:extLst>
          </p:cNvPr>
          <p:cNvSpPr/>
          <p:nvPr/>
        </p:nvSpPr>
        <p:spPr>
          <a:xfrm>
            <a:off x="6382395" y="4406985"/>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5D63B807-70FA-B84D-83A9-8A792B659221}"/>
              </a:ext>
            </a:extLst>
          </p:cNvPr>
          <p:cNvSpPr/>
          <p:nvPr/>
        </p:nvSpPr>
        <p:spPr>
          <a:xfrm>
            <a:off x="9211337" y="4406985"/>
            <a:ext cx="2113471" cy="18450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96A6EAD-4DA5-CB47-A22E-034BFFE70D4F}"/>
                  </a:ext>
                </a:extLst>
              </p:cNvPr>
              <p:cNvSpPr txBox="1"/>
              <p:nvPr/>
            </p:nvSpPr>
            <p:spPr>
              <a:xfrm>
                <a:off x="1861358" y="6232928"/>
                <a:ext cx="75560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27" name="TextBox 26">
                <a:extLst>
                  <a:ext uri="{FF2B5EF4-FFF2-40B4-BE49-F238E27FC236}">
                    <a16:creationId xmlns:a16="http://schemas.microsoft.com/office/drawing/2014/main" id="{C96A6EAD-4DA5-CB47-A22E-034BFFE70D4F}"/>
                  </a:ext>
                </a:extLst>
              </p:cNvPr>
              <p:cNvSpPr txBox="1">
                <a:spLocks noRot="1" noChangeAspect="1" noMove="1" noResize="1" noEditPoints="1" noAdjustHandles="1" noChangeArrowheads="1" noChangeShapeType="1" noTextEdit="1"/>
              </p:cNvSpPr>
              <p:nvPr/>
            </p:nvSpPr>
            <p:spPr>
              <a:xfrm>
                <a:off x="1861358" y="6232928"/>
                <a:ext cx="755607" cy="369332"/>
              </a:xfrm>
              <a:prstGeom prst="rect">
                <a:avLst/>
              </a:prstGeom>
              <a:blipFill>
                <a:blip r:embed="rId3"/>
                <a:stretch>
                  <a:fillRect l="-3333" r="-23333" b="-20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A9E8250-497C-B14F-9D93-B1ADE451D0AF}"/>
                  </a:ext>
                </a:extLst>
              </p:cNvPr>
              <p:cNvSpPr txBox="1"/>
              <p:nvPr/>
            </p:nvSpPr>
            <p:spPr>
              <a:xfrm>
                <a:off x="4784671" y="6232318"/>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2</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28" name="TextBox 27">
                <a:extLst>
                  <a:ext uri="{FF2B5EF4-FFF2-40B4-BE49-F238E27FC236}">
                    <a16:creationId xmlns:a16="http://schemas.microsoft.com/office/drawing/2014/main" id="{CA9E8250-497C-B14F-9D93-B1ADE451D0AF}"/>
                  </a:ext>
                </a:extLst>
              </p:cNvPr>
              <p:cNvSpPr txBox="1">
                <a:spLocks noRot="1" noChangeAspect="1" noMove="1" noResize="1" noEditPoints="1" noAdjustHandles="1" noChangeArrowheads="1" noChangeShapeType="1" noTextEdit="1"/>
              </p:cNvSpPr>
              <p:nvPr/>
            </p:nvSpPr>
            <p:spPr>
              <a:xfrm>
                <a:off x="4784671" y="6232318"/>
                <a:ext cx="662881" cy="369332"/>
              </a:xfrm>
              <a:prstGeom prst="rect">
                <a:avLst/>
              </a:prstGeom>
              <a:blipFill>
                <a:blip r:embed="rId4"/>
                <a:stretch>
                  <a:fillRect l="-1852" r="-38889" b="-20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3F320518-6EF1-BC4B-9B1A-F044062AB2A4}"/>
                  </a:ext>
                </a:extLst>
              </p:cNvPr>
              <p:cNvSpPr txBox="1"/>
              <p:nvPr/>
            </p:nvSpPr>
            <p:spPr>
              <a:xfrm>
                <a:off x="7708281" y="6232318"/>
                <a:ext cx="662881"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3</m:t>
                          </m:r>
                        </m:sub>
                      </m:sSub>
                      <m:r>
                        <a:rPr lang="en-GB" b="0" i="1" smtClean="0">
                          <a:latin typeface="Cambria Math" panose="02040503050406030204" pitchFamily="18" charset="0"/>
                          <a:ea typeface="Helvetica Neue Light" panose="02000403000000020004" pitchFamily="2"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29" name="TextBox 28">
                <a:extLst>
                  <a:ext uri="{FF2B5EF4-FFF2-40B4-BE49-F238E27FC236}">
                    <a16:creationId xmlns:a16="http://schemas.microsoft.com/office/drawing/2014/main" id="{3F320518-6EF1-BC4B-9B1A-F044062AB2A4}"/>
                  </a:ext>
                </a:extLst>
              </p:cNvPr>
              <p:cNvSpPr txBox="1">
                <a:spLocks noRot="1" noChangeAspect="1" noMove="1" noResize="1" noEditPoints="1" noAdjustHandles="1" noChangeArrowheads="1" noChangeShapeType="1" noTextEdit="1"/>
              </p:cNvSpPr>
              <p:nvPr/>
            </p:nvSpPr>
            <p:spPr>
              <a:xfrm>
                <a:off x="7708281" y="6232318"/>
                <a:ext cx="662881" cy="369332"/>
              </a:xfrm>
              <a:prstGeom prst="rect">
                <a:avLst/>
              </a:prstGeom>
              <a:blipFill>
                <a:blip r:embed="rId5"/>
                <a:stretch>
                  <a:fillRect l="-1852" r="-38889" b="-20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7F25C74-B051-804C-9EC1-AD12F0F13E3E}"/>
                  </a:ext>
                </a:extLst>
              </p:cNvPr>
              <p:cNvSpPr txBox="1"/>
              <p:nvPr/>
            </p:nvSpPr>
            <p:spPr>
              <a:xfrm>
                <a:off x="10583368" y="6243865"/>
                <a:ext cx="980602" cy="369332"/>
              </a:xfrm>
              <a:prstGeom prst="rect">
                <a:avLst/>
              </a:prstGeom>
              <a:noFill/>
            </p:spPr>
            <p:txBody>
              <a:bodyPr wrap="square" rtlCol="0">
                <a:spAutoFit/>
              </a:bodyPr>
              <a:lstStyle/>
              <a:p>
                <a:pPr algn="l"/>
                <a14:m>
                  <m:oMath xmlns:m="http://schemas.openxmlformats.org/officeDocument/2006/math">
                    <m:r>
                      <a:rPr lang="en-GB" b="0" i="1" smtClean="0">
                        <a:latin typeface="Cambria Math" panose="02040503050406030204" pitchFamily="18" charset="0"/>
                        <a:ea typeface="Helvetica Neue Light" panose="02000403000000020004" pitchFamily="2" charset="0"/>
                      </a:rPr>
                      <m:t>(</m:t>
                    </m:r>
                    <m:sSub>
                      <m:sSubPr>
                        <m:ctrlPr>
                          <a:rPr lang="en-GB"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𝑥</m:t>
                        </m:r>
                      </m:e>
                      <m:sub>
                        <m:r>
                          <a:rPr lang="en-GB" b="0" i="1" smtClean="0">
                            <a:latin typeface="Cambria Math" panose="02040503050406030204" pitchFamily="18" charset="0"/>
                            <a:ea typeface="Helvetica Neue Light" panose="02000403000000020004" pitchFamily="2" charset="0"/>
                          </a:rPr>
                          <m:t>𝑛</m:t>
                        </m:r>
                      </m:sub>
                    </m:sSub>
                    <m:r>
                      <a:rPr lang="en-GB" b="0" i="1" smtClean="0">
                        <a:latin typeface="Cambria Math" panose="02040503050406030204" pitchFamily="18" charset="0"/>
                        <a:ea typeface="Helvetica Neue Light" panose="02000403000000020004" pitchFamily="2" charset="0"/>
                      </a:rPr>
                      <m:t>,</m:t>
                    </m:r>
                    <m:sSub>
                      <m:sSubPr>
                        <m:ctrlPr>
                          <a:rPr lang="en-GB" b="0" i="1" smtClean="0">
                            <a:latin typeface="Cambria Math" panose="02040503050406030204" pitchFamily="18" charset="0"/>
                            <a:ea typeface="Helvetica Neue Light" panose="02000403000000020004" pitchFamily="2" charset="0"/>
                          </a:rPr>
                        </m:ctrlPr>
                      </m:sSubPr>
                      <m:e>
                        <m:r>
                          <a:rPr lang="en-GB" b="0" i="1" smtClean="0">
                            <a:latin typeface="Cambria Math" panose="02040503050406030204" pitchFamily="18" charset="0"/>
                            <a:ea typeface="Helvetica Neue Light" panose="02000403000000020004" pitchFamily="2" charset="0"/>
                          </a:rPr>
                          <m:t>𝑦</m:t>
                        </m:r>
                      </m:e>
                      <m:sub>
                        <m:r>
                          <a:rPr lang="en-GB" b="0" i="1" smtClean="0">
                            <a:latin typeface="Cambria Math" panose="02040503050406030204" pitchFamily="18" charset="0"/>
                            <a:ea typeface="Helvetica Neue Light" panose="02000403000000020004" pitchFamily="2" charset="0"/>
                          </a:rPr>
                          <m:t>𝑛</m:t>
                        </m:r>
                      </m:sub>
                    </m:sSub>
                  </m:oMath>
                </a14:m>
                <a:r>
                  <a:rPr lang="en-GB" dirty="0">
                    <a:latin typeface="Helvetica Neue Light" panose="02000403000000020004" pitchFamily="2" charset="0"/>
                    <a:ea typeface="Helvetica Neue Light" panose="02000403000000020004" pitchFamily="2" charset="0"/>
                  </a:rPr>
                  <a:t>)</a:t>
                </a:r>
              </a:p>
            </p:txBody>
          </p:sp>
        </mc:Choice>
        <mc:Fallback>
          <p:sp>
            <p:nvSpPr>
              <p:cNvPr id="30" name="TextBox 29">
                <a:extLst>
                  <a:ext uri="{FF2B5EF4-FFF2-40B4-BE49-F238E27FC236}">
                    <a16:creationId xmlns:a16="http://schemas.microsoft.com/office/drawing/2014/main" id="{57F25C74-B051-804C-9EC1-AD12F0F13E3E}"/>
                  </a:ext>
                </a:extLst>
              </p:cNvPr>
              <p:cNvSpPr txBox="1">
                <a:spLocks noRot="1" noChangeAspect="1" noMove="1" noResize="1" noEditPoints="1" noAdjustHandles="1" noChangeArrowheads="1" noChangeShapeType="1" noTextEdit="1"/>
              </p:cNvSpPr>
              <p:nvPr/>
            </p:nvSpPr>
            <p:spPr>
              <a:xfrm>
                <a:off x="10583368" y="6243865"/>
                <a:ext cx="980602" cy="369332"/>
              </a:xfrm>
              <a:prstGeom prst="rect">
                <a:avLst/>
              </a:prstGeom>
              <a:blipFill>
                <a:blip r:embed="rId6"/>
                <a:stretch>
                  <a:fillRect l="-2564" t="-6667" b="-26667"/>
                </a:stretch>
              </a:blipFill>
            </p:spPr>
            <p:txBody>
              <a:bodyPr/>
              <a:lstStyle/>
              <a:p>
                <a:r>
                  <a:rPr lang="en-GB">
                    <a:noFill/>
                  </a:rPr>
                  <a:t> </a:t>
                </a:r>
              </a:p>
            </p:txBody>
          </p:sp>
        </mc:Fallback>
      </mc:AlternateContent>
      <p:sp>
        <p:nvSpPr>
          <p:cNvPr id="31" name="TextBox 30">
            <a:extLst>
              <a:ext uri="{FF2B5EF4-FFF2-40B4-BE49-F238E27FC236}">
                <a16:creationId xmlns:a16="http://schemas.microsoft.com/office/drawing/2014/main" id="{152AA48D-89CA-0945-9042-057A4D780CD0}"/>
              </a:ext>
            </a:extLst>
          </p:cNvPr>
          <p:cNvSpPr txBox="1"/>
          <p:nvPr/>
        </p:nvSpPr>
        <p:spPr>
          <a:xfrm>
            <a:off x="8671337" y="5085693"/>
            <a:ext cx="662881"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t>
            </a:r>
          </a:p>
        </p:txBody>
      </p:sp>
      <p:sp>
        <p:nvSpPr>
          <p:cNvPr id="32" name="Oval 31">
            <a:extLst>
              <a:ext uri="{FF2B5EF4-FFF2-40B4-BE49-F238E27FC236}">
                <a16:creationId xmlns:a16="http://schemas.microsoft.com/office/drawing/2014/main" id="{EE953081-B61C-E343-B60E-70DD7232B596}"/>
              </a:ext>
            </a:extLst>
          </p:cNvPr>
          <p:cNvSpPr/>
          <p:nvPr/>
        </p:nvSpPr>
        <p:spPr>
          <a:xfrm>
            <a:off x="3617727" y="478314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9BB576C5-FDCA-914C-881D-10B683E087A4}"/>
              </a:ext>
            </a:extLst>
          </p:cNvPr>
          <p:cNvSpPr/>
          <p:nvPr/>
        </p:nvSpPr>
        <p:spPr>
          <a:xfrm>
            <a:off x="4511060" y="4793197"/>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0FBEAA12-0B01-4F4B-93F4-1FA4E6E7BBBF}"/>
              </a:ext>
            </a:extLst>
          </p:cNvPr>
          <p:cNvSpPr/>
          <p:nvPr/>
        </p:nvSpPr>
        <p:spPr>
          <a:xfrm>
            <a:off x="4201448" y="4789215"/>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E26D87AB-4F1A-6F49-A819-4502CE5A2880}"/>
              </a:ext>
            </a:extLst>
          </p:cNvPr>
          <p:cNvSpPr/>
          <p:nvPr/>
        </p:nvSpPr>
        <p:spPr>
          <a:xfrm>
            <a:off x="3903622" y="4784569"/>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7C24D6B5-089E-C243-B530-E2ADE0B73FCF}"/>
              </a:ext>
            </a:extLst>
          </p:cNvPr>
          <p:cNvSpPr/>
          <p:nvPr/>
        </p:nvSpPr>
        <p:spPr>
          <a:xfrm>
            <a:off x="4221576" y="5104411"/>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CC70A720-2D06-3742-B7DD-EBB5733F6873}"/>
              </a:ext>
            </a:extLst>
          </p:cNvPr>
          <p:cNvSpPr/>
          <p:nvPr/>
        </p:nvSpPr>
        <p:spPr>
          <a:xfrm>
            <a:off x="4511999" y="511047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B26CCF6B-C6BB-B144-A8F2-44539083289F}"/>
              </a:ext>
            </a:extLst>
          </p:cNvPr>
          <p:cNvSpPr/>
          <p:nvPr/>
        </p:nvSpPr>
        <p:spPr>
          <a:xfrm>
            <a:off x="3959908" y="511047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D3AC4D70-AEC1-F244-B6A8-789B57D079D4}"/>
              </a:ext>
            </a:extLst>
          </p:cNvPr>
          <p:cNvSpPr/>
          <p:nvPr/>
        </p:nvSpPr>
        <p:spPr>
          <a:xfrm>
            <a:off x="3934498" y="5430611"/>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A8D1934B-A89A-904D-9B2D-29CFBB4B0A35}"/>
              </a:ext>
            </a:extLst>
          </p:cNvPr>
          <p:cNvSpPr/>
          <p:nvPr/>
        </p:nvSpPr>
        <p:spPr>
          <a:xfrm>
            <a:off x="4236462" y="5441548"/>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4E255381-BAFD-6D4E-9FCB-243964F1826B}"/>
              </a:ext>
            </a:extLst>
          </p:cNvPr>
          <p:cNvSpPr/>
          <p:nvPr/>
        </p:nvSpPr>
        <p:spPr>
          <a:xfrm>
            <a:off x="6582035" y="481363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89ED9FBC-4805-D444-A0DE-E4E83F03D515}"/>
              </a:ext>
            </a:extLst>
          </p:cNvPr>
          <p:cNvSpPr/>
          <p:nvPr/>
        </p:nvSpPr>
        <p:spPr>
          <a:xfrm>
            <a:off x="7475368" y="4823682"/>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2DDBE653-7EDC-AF49-99A5-209FBD021E13}"/>
              </a:ext>
            </a:extLst>
          </p:cNvPr>
          <p:cNvSpPr/>
          <p:nvPr/>
        </p:nvSpPr>
        <p:spPr>
          <a:xfrm>
            <a:off x="7165756" y="481970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9DC0A1A2-1C2D-804C-892D-B358DC75082C}"/>
              </a:ext>
            </a:extLst>
          </p:cNvPr>
          <p:cNvSpPr/>
          <p:nvPr/>
        </p:nvSpPr>
        <p:spPr>
          <a:xfrm>
            <a:off x="6867930" y="481505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ECFC7F85-0DAE-7544-9EAE-5F2664F87A46}"/>
              </a:ext>
            </a:extLst>
          </p:cNvPr>
          <p:cNvSpPr/>
          <p:nvPr/>
        </p:nvSpPr>
        <p:spPr>
          <a:xfrm>
            <a:off x="7185884" y="513489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E93DC21-EF46-AE4B-BCED-1B4626D2FBC7}"/>
              </a:ext>
            </a:extLst>
          </p:cNvPr>
          <p:cNvSpPr/>
          <p:nvPr/>
        </p:nvSpPr>
        <p:spPr>
          <a:xfrm>
            <a:off x="7476307" y="514096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15BE0850-A3C2-DC45-A254-245B47D5687C}"/>
              </a:ext>
            </a:extLst>
          </p:cNvPr>
          <p:cNvSpPr/>
          <p:nvPr/>
        </p:nvSpPr>
        <p:spPr>
          <a:xfrm>
            <a:off x="6924216" y="514096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E11C7578-1BFF-FF43-961A-9405DBD89433}"/>
              </a:ext>
            </a:extLst>
          </p:cNvPr>
          <p:cNvSpPr/>
          <p:nvPr/>
        </p:nvSpPr>
        <p:spPr>
          <a:xfrm>
            <a:off x="6898806" y="546109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132A404B-EB3C-D140-8F63-7B1776B0AF68}"/>
              </a:ext>
            </a:extLst>
          </p:cNvPr>
          <p:cNvSpPr/>
          <p:nvPr/>
        </p:nvSpPr>
        <p:spPr>
          <a:xfrm>
            <a:off x="7200770" y="547203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780E52F7-52EF-2349-B376-BDC79D38F6B0}"/>
              </a:ext>
            </a:extLst>
          </p:cNvPr>
          <p:cNvSpPr/>
          <p:nvPr/>
        </p:nvSpPr>
        <p:spPr>
          <a:xfrm>
            <a:off x="9831748" y="483398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6E3FE79B-76FC-004B-9B68-5275217FA38A}"/>
              </a:ext>
            </a:extLst>
          </p:cNvPr>
          <p:cNvSpPr/>
          <p:nvPr/>
        </p:nvSpPr>
        <p:spPr>
          <a:xfrm>
            <a:off x="10395305" y="4823682"/>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05A80A69-8536-BD4B-905E-6396AB556CED}"/>
              </a:ext>
            </a:extLst>
          </p:cNvPr>
          <p:cNvSpPr/>
          <p:nvPr/>
        </p:nvSpPr>
        <p:spPr>
          <a:xfrm>
            <a:off x="10085693" y="481970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EC1053E7-212A-9C4B-A5F6-7490DABF1790}"/>
              </a:ext>
            </a:extLst>
          </p:cNvPr>
          <p:cNvSpPr/>
          <p:nvPr/>
        </p:nvSpPr>
        <p:spPr>
          <a:xfrm>
            <a:off x="9831747" y="4522594"/>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9B88727E-554B-F040-BA74-E9349229C098}"/>
              </a:ext>
            </a:extLst>
          </p:cNvPr>
          <p:cNvSpPr/>
          <p:nvPr/>
        </p:nvSpPr>
        <p:spPr>
          <a:xfrm>
            <a:off x="10105821" y="513489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851F00E7-04D1-9B4E-9567-1ECE8211B186}"/>
              </a:ext>
            </a:extLst>
          </p:cNvPr>
          <p:cNvSpPr/>
          <p:nvPr/>
        </p:nvSpPr>
        <p:spPr>
          <a:xfrm>
            <a:off x="10396244" y="514096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831163F7-BE2B-CB49-B5C1-84F4BE6D1C36}"/>
              </a:ext>
            </a:extLst>
          </p:cNvPr>
          <p:cNvSpPr/>
          <p:nvPr/>
        </p:nvSpPr>
        <p:spPr>
          <a:xfrm>
            <a:off x="9844153" y="5140963"/>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B7AC6775-9AB5-7540-84F7-CDB94D09EE33}"/>
              </a:ext>
            </a:extLst>
          </p:cNvPr>
          <p:cNvSpPr/>
          <p:nvPr/>
        </p:nvSpPr>
        <p:spPr>
          <a:xfrm>
            <a:off x="9818743" y="5461096"/>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9380BF9D-D6DC-094E-B1FB-341BC5581804}"/>
              </a:ext>
            </a:extLst>
          </p:cNvPr>
          <p:cNvSpPr/>
          <p:nvPr/>
        </p:nvSpPr>
        <p:spPr>
          <a:xfrm>
            <a:off x="10120707" y="5472033"/>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6CD4F2EE-7752-CF41-9AD9-95E918902619}"/>
              </a:ext>
            </a:extLst>
          </p:cNvPr>
          <p:cNvSpPr/>
          <p:nvPr/>
        </p:nvSpPr>
        <p:spPr>
          <a:xfrm>
            <a:off x="4538752" y="544500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1E8C5CAE-5BDC-B94E-99EB-0A026F524374}"/>
              </a:ext>
            </a:extLst>
          </p:cNvPr>
          <p:cNvSpPr/>
          <p:nvPr/>
        </p:nvSpPr>
        <p:spPr>
          <a:xfrm>
            <a:off x="8072665" y="5152056"/>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DFA0B0F6-81E7-4640-BF39-1A1B5092C316}"/>
              </a:ext>
            </a:extLst>
          </p:cNvPr>
          <p:cNvSpPr/>
          <p:nvPr/>
        </p:nvSpPr>
        <p:spPr>
          <a:xfrm>
            <a:off x="5122473" y="5451067"/>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989D4579-0924-AF4C-B2D9-625EA737536D}"/>
              </a:ext>
            </a:extLst>
          </p:cNvPr>
          <p:cNvSpPr/>
          <p:nvPr/>
        </p:nvSpPr>
        <p:spPr>
          <a:xfrm>
            <a:off x="4824647" y="5446421"/>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C91F4A4A-5572-0444-A287-85CFD262359E}"/>
              </a:ext>
            </a:extLst>
          </p:cNvPr>
          <p:cNvSpPr/>
          <p:nvPr/>
        </p:nvSpPr>
        <p:spPr>
          <a:xfrm>
            <a:off x="7783181" y="5463270"/>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68A0CCEE-1192-DA47-9A74-D25B04DB6A45}"/>
              </a:ext>
            </a:extLst>
          </p:cNvPr>
          <p:cNvSpPr/>
          <p:nvPr/>
        </p:nvSpPr>
        <p:spPr>
          <a:xfrm>
            <a:off x="8073604" y="5469337"/>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21667A93-776F-1246-AAA1-1788D99D66CD}"/>
              </a:ext>
            </a:extLst>
          </p:cNvPr>
          <p:cNvSpPr/>
          <p:nvPr/>
        </p:nvSpPr>
        <p:spPr>
          <a:xfrm>
            <a:off x="7521513" y="5469337"/>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80CE7088-DC0F-3246-9175-2AB714FDFBB1}"/>
              </a:ext>
            </a:extLst>
          </p:cNvPr>
          <p:cNvSpPr/>
          <p:nvPr/>
        </p:nvSpPr>
        <p:spPr>
          <a:xfrm>
            <a:off x="7496103" y="5789470"/>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45D5C6F2-3DE1-F446-B79A-D7E498CC810B}"/>
              </a:ext>
            </a:extLst>
          </p:cNvPr>
          <p:cNvSpPr/>
          <p:nvPr/>
        </p:nvSpPr>
        <p:spPr>
          <a:xfrm>
            <a:off x="7798067" y="5800407"/>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B047C5E9-ECFB-7347-99F5-1EEFE62F0FDD}"/>
              </a:ext>
            </a:extLst>
          </p:cNvPr>
          <p:cNvSpPr txBox="1"/>
          <p:nvPr/>
        </p:nvSpPr>
        <p:spPr>
          <a:xfrm>
            <a:off x="647372" y="5842771"/>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1</a:t>
            </a:r>
          </a:p>
        </p:txBody>
      </p:sp>
      <p:sp>
        <p:nvSpPr>
          <p:cNvPr id="69" name="TextBox 68">
            <a:extLst>
              <a:ext uri="{FF2B5EF4-FFF2-40B4-BE49-F238E27FC236}">
                <a16:creationId xmlns:a16="http://schemas.microsoft.com/office/drawing/2014/main" id="{BDFA5B8E-671C-7948-B2C4-D34CEEED53D1}"/>
              </a:ext>
            </a:extLst>
          </p:cNvPr>
          <p:cNvSpPr txBox="1"/>
          <p:nvPr/>
        </p:nvSpPr>
        <p:spPr>
          <a:xfrm>
            <a:off x="3412640" y="5863596"/>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2</a:t>
            </a:r>
          </a:p>
        </p:txBody>
      </p:sp>
      <p:sp>
        <p:nvSpPr>
          <p:cNvPr id="70" name="TextBox 69">
            <a:extLst>
              <a:ext uri="{FF2B5EF4-FFF2-40B4-BE49-F238E27FC236}">
                <a16:creationId xmlns:a16="http://schemas.microsoft.com/office/drawing/2014/main" id="{66D81E83-5649-1849-BA99-A46E82EE0B2E}"/>
              </a:ext>
            </a:extLst>
          </p:cNvPr>
          <p:cNvSpPr txBox="1"/>
          <p:nvPr/>
        </p:nvSpPr>
        <p:spPr>
          <a:xfrm>
            <a:off x="6391866" y="5874533"/>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3</a:t>
            </a:r>
          </a:p>
        </p:txBody>
      </p:sp>
      <p:sp>
        <p:nvSpPr>
          <p:cNvPr id="71" name="TextBox 70">
            <a:extLst>
              <a:ext uri="{FF2B5EF4-FFF2-40B4-BE49-F238E27FC236}">
                <a16:creationId xmlns:a16="http://schemas.microsoft.com/office/drawing/2014/main" id="{304A4503-32DA-EE46-A5B1-E3D71949DE78}"/>
              </a:ext>
            </a:extLst>
          </p:cNvPr>
          <p:cNvSpPr txBox="1"/>
          <p:nvPr/>
        </p:nvSpPr>
        <p:spPr>
          <a:xfrm>
            <a:off x="9220808" y="5866782"/>
            <a:ext cx="1362560"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School </a:t>
            </a:r>
            <a:r>
              <a:rPr lang="en-GB" i="1" dirty="0">
                <a:latin typeface="Helvetica Neue Light" panose="02000403000000020004" pitchFamily="2" charset="0"/>
                <a:ea typeface="Helvetica Neue Light" panose="02000403000000020004" pitchFamily="2" charset="0"/>
              </a:rPr>
              <a:t>n</a:t>
            </a:r>
            <a:endParaRPr lang="en-GB" dirty="0">
              <a:latin typeface="Helvetica Neue Light" panose="02000403000000020004" pitchFamily="2" charset="0"/>
              <a:ea typeface="Helvetica Neue Light" panose="02000403000000020004" pitchFamily="2" charset="0"/>
            </a:endParaRPr>
          </a:p>
        </p:txBody>
      </p:sp>
      <p:sp>
        <p:nvSpPr>
          <p:cNvPr id="7" name="Slide Number Placeholder 3">
            <a:extLst>
              <a:ext uri="{FF2B5EF4-FFF2-40B4-BE49-F238E27FC236}">
                <a16:creationId xmlns:a16="http://schemas.microsoft.com/office/drawing/2014/main" id="{AF6D4A36-4F70-C263-F757-C9706F4DF31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extBox 1">
            <a:extLst>
              <a:ext uri="{FF2B5EF4-FFF2-40B4-BE49-F238E27FC236}">
                <a16:creationId xmlns:a16="http://schemas.microsoft.com/office/drawing/2014/main" id="{A70F1341-8237-605F-86EC-1BB8A93A35AC}"/>
              </a:ext>
            </a:extLst>
          </p:cNvPr>
          <p:cNvSpPr txBox="1"/>
          <p:nvPr/>
        </p:nvSpPr>
        <p:spPr>
          <a:xfrm>
            <a:off x="-70833" y="6247707"/>
            <a:ext cx="1746383" cy="338554"/>
          </a:xfrm>
          <a:prstGeom prst="rect">
            <a:avLst/>
          </a:prstGeom>
          <a:noFill/>
        </p:spPr>
        <p:txBody>
          <a:bodyPr wrap="square" rtlCol="0">
            <a:spAutoFit/>
          </a:bodyPr>
          <a:lstStyle/>
          <a:p>
            <a:pPr algn="l"/>
            <a:r>
              <a:rPr lang="en-GB" sz="1600" b="1" dirty="0">
                <a:latin typeface="Helvetica Neue Light" panose="02000403000000020004" pitchFamily="2" charset="0"/>
                <a:ea typeface="Helvetica Neue Light" panose="02000403000000020004" pitchFamily="2" charset="0"/>
              </a:rPr>
              <a:t>Point locations:</a:t>
            </a:r>
          </a:p>
        </p:txBody>
      </p:sp>
      <p:sp>
        <p:nvSpPr>
          <p:cNvPr id="4" name="Oval 3">
            <a:extLst>
              <a:ext uri="{FF2B5EF4-FFF2-40B4-BE49-F238E27FC236}">
                <a16:creationId xmlns:a16="http://schemas.microsoft.com/office/drawing/2014/main" id="{20604E06-ABA0-D28C-25EB-BAE1AF16FD14}"/>
              </a:ext>
            </a:extLst>
          </p:cNvPr>
          <p:cNvSpPr/>
          <p:nvPr/>
        </p:nvSpPr>
        <p:spPr>
          <a:xfrm>
            <a:off x="1928286" y="4023588"/>
            <a:ext cx="232913"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9DF27EE-F1AC-4CEA-5302-BB4694FB1702}"/>
              </a:ext>
            </a:extLst>
          </p:cNvPr>
          <p:cNvSpPr txBox="1"/>
          <p:nvPr/>
        </p:nvSpPr>
        <p:spPr>
          <a:xfrm>
            <a:off x="111761" y="3957906"/>
            <a:ext cx="189817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Health student =</a:t>
            </a:r>
          </a:p>
        </p:txBody>
      </p:sp>
      <p:sp>
        <p:nvSpPr>
          <p:cNvPr id="9" name="TextBox 8">
            <a:extLst>
              <a:ext uri="{FF2B5EF4-FFF2-40B4-BE49-F238E27FC236}">
                <a16:creationId xmlns:a16="http://schemas.microsoft.com/office/drawing/2014/main" id="{18A59DE3-8883-7242-901C-ED5085179AF9}"/>
              </a:ext>
            </a:extLst>
          </p:cNvPr>
          <p:cNvSpPr txBox="1"/>
          <p:nvPr/>
        </p:nvSpPr>
        <p:spPr>
          <a:xfrm>
            <a:off x="2415585" y="3957906"/>
            <a:ext cx="2409062" cy="369332"/>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Diseased student =</a:t>
            </a:r>
          </a:p>
        </p:txBody>
      </p:sp>
      <p:sp>
        <p:nvSpPr>
          <p:cNvPr id="12" name="Oval 11">
            <a:extLst>
              <a:ext uri="{FF2B5EF4-FFF2-40B4-BE49-F238E27FC236}">
                <a16:creationId xmlns:a16="http://schemas.microsoft.com/office/drawing/2014/main" id="{271D2D55-F9C5-12CD-BA38-7F349CEFAFBE}"/>
              </a:ext>
            </a:extLst>
          </p:cNvPr>
          <p:cNvSpPr/>
          <p:nvPr/>
        </p:nvSpPr>
        <p:spPr>
          <a:xfrm>
            <a:off x="4469375" y="4021532"/>
            <a:ext cx="232913" cy="258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676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F79E122F-C90D-4D47-A2B9-F02E03167C79}"/>
              </a:ext>
            </a:extLst>
          </p:cNvPr>
          <p:cNvPicPr>
            <a:picLocks noChangeAspect="1"/>
          </p:cNvPicPr>
          <p:nvPr/>
        </p:nvPicPr>
        <p:blipFill>
          <a:blip r:embed="rId3"/>
          <a:stretch>
            <a:fillRect/>
          </a:stretch>
        </p:blipFill>
        <p:spPr>
          <a:xfrm>
            <a:off x="444499" y="1229743"/>
            <a:ext cx="2591998" cy="2927749"/>
          </a:xfrm>
          <a:prstGeom prst="rect">
            <a:avLst/>
          </a:prstGeom>
        </p:spPr>
      </p:pic>
      <p:pic>
        <p:nvPicPr>
          <p:cNvPr id="4" name="Picture 3" descr="Map&#10;&#10;Description automatically generated">
            <a:extLst>
              <a:ext uri="{FF2B5EF4-FFF2-40B4-BE49-F238E27FC236}">
                <a16:creationId xmlns:a16="http://schemas.microsoft.com/office/drawing/2014/main" id="{7D464545-4EB7-9840-8C02-BDD68712F957}"/>
              </a:ext>
            </a:extLst>
          </p:cNvPr>
          <p:cNvPicPr>
            <a:picLocks noChangeAspect="1"/>
          </p:cNvPicPr>
          <p:nvPr/>
        </p:nvPicPr>
        <p:blipFill>
          <a:blip r:embed="rId3"/>
          <a:stretch>
            <a:fillRect/>
          </a:stretch>
        </p:blipFill>
        <p:spPr>
          <a:xfrm>
            <a:off x="3504002" y="1229743"/>
            <a:ext cx="2591998" cy="2927749"/>
          </a:xfrm>
          <a:prstGeom prst="rect">
            <a:avLst/>
          </a:prstGeom>
        </p:spPr>
      </p:pic>
      <p:pic>
        <p:nvPicPr>
          <p:cNvPr id="5" name="Picture 4" descr="Map&#10;&#10;Description automatically generated">
            <a:extLst>
              <a:ext uri="{FF2B5EF4-FFF2-40B4-BE49-F238E27FC236}">
                <a16:creationId xmlns:a16="http://schemas.microsoft.com/office/drawing/2014/main" id="{1BA9578A-742B-C249-80B2-2A2DBC1B9FC4}"/>
              </a:ext>
            </a:extLst>
          </p:cNvPr>
          <p:cNvPicPr>
            <a:picLocks noChangeAspect="1"/>
          </p:cNvPicPr>
          <p:nvPr/>
        </p:nvPicPr>
        <p:blipFill>
          <a:blip r:embed="rId3"/>
          <a:stretch>
            <a:fillRect/>
          </a:stretch>
        </p:blipFill>
        <p:spPr>
          <a:xfrm>
            <a:off x="6556596" y="1229743"/>
            <a:ext cx="2591998" cy="2927749"/>
          </a:xfrm>
          <a:prstGeom prst="rect">
            <a:avLst/>
          </a:prstGeom>
        </p:spPr>
      </p:pic>
      <p:pic>
        <p:nvPicPr>
          <p:cNvPr id="6" name="Picture 5" descr="Map&#10;&#10;Description automatically generated">
            <a:extLst>
              <a:ext uri="{FF2B5EF4-FFF2-40B4-BE49-F238E27FC236}">
                <a16:creationId xmlns:a16="http://schemas.microsoft.com/office/drawing/2014/main" id="{874818D7-C165-134D-96CB-7A16849D81F8}"/>
              </a:ext>
            </a:extLst>
          </p:cNvPr>
          <p:cNvPicPr>
            <a:picLocks noChangeAspect="1"/>
          </p:cNvPicPr>
          <p:nvPr/>
        </p:nvPicPr>
        <p:blipFill>
          <a:blip r:embed="rId3"/>
          <a:stretch>
            <a:fillRect/>
          </a:stretch>
        </p:blipFill>
        <p:spPr>
          <a:xfrm>
            <a:off x="9478082" y="1229743"/>
            <a:ext cx="2591998" cy="292774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C9BCF-8AC6-CD47-95CD-1801882BCEAD}"/>
                  </a:ext>
                </a:extLst>
              </p:cNvPr>
              <p:cNvSpPr txBox="1"/>
              <p:nvPr/>
            </p:nvSpPr>
            <p:spPr>
              <a:xfrm>
                <a:off x="1282058" y="465828"/>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=2019</m:t>
                      </m:r>
                    </m:oMath>
                  </m:oMathPara>
                </a14:m>
                <a:endParaRPr lang="en-GB" dirty="0"/>
              </a:p>
            </p:txBody>
          </p:sp>
        </mc:Choice>
        <mc:Fallback xmlns="">
          <p:sp>
            <p:nvSpPr>
              <p:cNvPr id="7" name="TextBox 6">
                <a:extLst>
                  <a:ext uri="{FF2B5EF4-FFF2-40B4-BE49-F238E27FC236}">
                    <a16:creationId xmlns:a16="http://schemas.microsoft.com/office/drawing/2014/main" id="{DDEC9BCF-8AC6-CD47-95CD-1801882BCEAD}"/>
                  </a:ext>
                </a:extLst>
              </p:cNvPr>
              <p:cNvSpPr txBox="1">
                <a:spLocks noRot="1" noChangeAspect="1" noMove="1" noResize="1" noEditPoints="1" noAdjustHandles="1" noChangeArrowheads="1" noChangeShapeType="1" noTextEdit="1"/>
              </p:cNvSpPr>
              <p:nvPr/>
            </p:nvSpPr>
            <p:spPr>
              <a:xfrm>
                <a:off x="1282058" y="465828"/>
                <a:ext cx="1148904"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D23179-9AA2-6049-B422-73D85C4F5A86}"/>
                  </a:ext>
                </a:extLst>
              </p:cNvPr>
              <p:cNvSpPr txBox="1"/>
              <p:nvPr/>
            </p:nvSpPr>
            <p:spPr>
              <a:xfrm>
                <a:off x="43566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=2020</m:t>
                      </m:r>
                    </m:oMath>
                  </m:oMathPara>
                </a14:m>
                <a:endParaRPr lang="en-GB" dirty="0"/>
              </a:p>
            </p:txBody>
          </p:sp>
        </mc:Choice>
        <mc:Fallback xmlns="">
          <p:sp>
            <p:nvSpPr>
              <p:cNvPr id="8" name="TextBox 7">
                <a:extLst>
                  <a:ext uri="{FF2B5EF4-FFF2-40B4-BE49-F238E27FC236}">
                    <a16:creationId xmlns:a16="http://schemas.microsoft.com/office/drawing/2014/main" id="{DFD23179-9AA2-6049-B422-73D85C4F5A86}"/>
                  </a:ext>
                </a:extLst>
              </p:cNvPr>
              <p:cNvSpPr txBox="1">
                <a:spLocks noRot="1" noChangeAspect="1" noMove="1" noResize="1" noEditPoints="1" noAdjustHandles="1" noChangeArrowheads="1" noChangeShapeType="1" noTextEdit="1"/>
              </p:cNvSpPr>
              <p:nvPr/>
            </p:nvSpPr>
            <p:spPr>
              <a:xfrm>
                <a:off x="4356657" y="465827"/>
                <a:ext cx="114890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8F0736-4CF3-0449-9B9E-83184A1208FB}"/>
                  </a:ext>
                </a:extLst>
              </p:cNvPr>
              <p:cNvSpPr txBox="1"/>
              <p:nvPr/>
            </p:nvSpPr>
            <p:spPr>
              <a:xfrm>
                <a:off x="7431257"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=2021</m:t>
                      </m:r>
                    </m:oMath>
                  </m:oMathPara>
                </a14:m>
                <a:endParaRPr lang="en-GB" dirty="0"/>
              </a:p>
            </p:txBody>
          </p:sp>
        </mc:Choice>
        <mc:Fallback xmlns="">
          <p:sp>
            <p:nvSpPr>
              <p:cNvPr id="9" name="TextBox 8">
                <a:extLst>
                  <a:ext uri="{FF2B5EF4-FFF2-40B4-BE49-F238E27FC236}">
                    <a16:creationId xmlns:a16="http://schemas.microsoft.com/office/drawing/2014/main" id="{DF8F0736-4CF3-0449-9B9E-83184A1208FB}"/>
                  </a:ext>
                </a:extLst>
              </p:cNvPr>
              <p:cNvSpPr txBox="1">
                <a:spLocks noRot="1" noChangeAspect="1" noMove="1" noResize="1" noEditPoints="1" noAdjustHandles="1" noChangeArrowheads="1" noChangeShapeType="1" noTextEdit="1"/>
              </p:cNvSpPr>
              <p:nvPr/>
            </p:nvSpPr>
            <p:spPr>
              <a:xfrm>
                <a:off x="7431257" y="465827"/>
                <a:ext cx="114890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F5A35CF-80BF-F445-B0FC-36BB187876C4}"/>
                  </a:ext>
                </a:extLst>
              </p:cNvPr>
              <p:cNvSpPr txBox="1"/>
              <p:nvPr/>
            </p:nvSpPr>
            <p:spPr>
              <a:xfrm>
                <a:off x="10443315" y="465827"/>
                <a:ext cx="114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m:t>
                      </m:r>
                      <m:r>
                        <a:rPr lang="en-GB" b="0" i="0" smtClean="0">
                          <a:latin typeface="Cambria Math" panose="02040503050406030204" pitchFamily="18" charset="0"/>
                        </a:rPr>
                        <m:t>2022</m:t>
                      </m:r>
                    </m:oMath>
                  </m:oMathPara>
                </a14:m>
                <a:endParaRPr lang="en-GB" dirty="0"/>
              </a:p>
            </p:txBody>
          </p:sp>
        </mc:Choice>
        <mc:Fallback xmlns="">
          <p:sp>
            <p:nvSpPr>
              <p:cNvPr id="10" name="TextBox 9">
                <a:extLst>
                  <a:ext uri="{FF2B5EF4-FFF2-40B4-BE49-F238E27FC236}">
                    <a16:creationId xmlns:a16="http://schemas.microsoft.com/office/drawing/2014/main" id="{6F5A35CF-80BF-F445-B0FC-36BB187876C4}"/>
                  </a:ext>
                </a:extLst>
              </p:cNvPr>
              <p:cNvSpPr txBox="1">
                <a:spLocks noRot="1" noChangeAspect="1" noMove="1" noResize="1" noEditPoints="1" noAdjustHandles="1" noChangeArrowheads="1" noChangeShapeType="1" noTextEdit="1"/>
              </p:cNvSpPr>
              <p:nvPr/>
            </p:nvSpPr>
            <p:spPr>
              <a:xfrm>
                <a:off x="10443315" y="465827"/>
                <a:ext cx="1148904" cy="369332"/>
              </a:xfrm>
              <a:prstGeom prst="rect">
                <a:avLst/>
              </a:prstGeom>
              <a:blipFill>
                <a:blip r:embed="rId7"/>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A9363692-AD5E-6A45-B6F0-58C31683D9E1}"/>
              </a:ext>
            </a:extLst>
          </p:cNvPr>
          <p:cNvSpPr txBox="1"/>
          <p:nvPr/>
        </p:nvSpPr>
        <p:spPr>
          <a:xfrm>
            <a:off x="42139" y="2508951"/>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a:t>
            </a:r>
            <a:r>
              <a:rPr lang="en-GB" b="1" dirty="0">
                <a:latin typeface="Helvetica Neue Light" panose="02000403000000020004" pitchFamily="2" charset="0"/>
                <a:ea typeface="Helvetica Neue Light" panose="02000403000000020004" pitchFamily="2" charset="0"/>
              </a:rPr>
              <a:t> 1</a:t>
            </a:r>
            <a:r>
              <a:rPr lang="en-GB" dirty="0">
                <a:latin typeface="Helvetica Neue Light" panose="02000403000000020004" pitchFamily="2" charset="0"/>
                <a:ea typeface="Helvetica Neue Light" panose="02000403000000020004" pitchFamily="2" charset="0"/>
              </a:rPr>
              <a:t>:</a:t>
            </a:r>
          </a:p>
        </p:txBody>
      </p:sp>
      <p:sp>
        <p:nvSpPr>
          <p:cNvPr id="12" name="TextBox 11">
            <a:extLst>
              <a:ext uri="{FF2B5EF4-FFF2-40B4-BE49-F238E27FC236}">
                <a16:creationId xmlns:a16="http://schemas.microsoft.com/office/drawing/2014/main" id="{76D10ED5-904D-334D-9FD1-44A3C2BF04C5}"/>
              </a:ext>
            </a:extLst>
          </p:cNvPr>
          <p:cNvSpPr txBox="1"/>
          <p:nvPr/>
        </p:nvSpPr>
        <p:spPr>
          <a:xfrm>
            <a:off x="42139" y="465827"/>
            <a:ext cx="1115284"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Level 2</a:t>
            </a:r>
            <a:r>
              <a:rPr lang="en-GB" dirty="0">
                <a:latin typeface="Helvetica Neue Light" panose="02000403000000020004" pitchFamily="2" charset="0"/>
                <a:ea typeface="Helvetica Neue Light" panose="02000403000000020004" pitchFamily="2" charset="0"/>
              </a:rPr>
              <a:t>:</a:t>
            </a:r>
          </a:p>
        </p:txBody>
      </p:sp>
      <p:sp>
        <p:nvSpPr>
          <p:cNvPr id="13" name="TextBox 12">
            <a:extLst>
              <a:ext uri="{FF2B5EF4-FFF2-40B4-BE49-F238E27FC236}">
                <a16:creationId xmlns:a16="http://schemas.microsoft.com/office/drawing/2014/main" id="{561EF382-AD65-B946-8C9C-5595CAAB9086}"/>
              </a:ext>
            </a:extLst>
          </p:cNvPr>
          <p:cNvSpPr txBox="1"/>
          <p:nvPr/>
        </p:nvSpPr>
        <p:spPr>
          <a:xfrm>
            <a:off x="42139" y="4908429"/>
            <a:ext cx="11346376"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These models allow completely flexibility in the estimation of risks - allowing the user to account for space-time interactions</a:t>
            </a: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You can make the model (in contrast to frequentist) to borrow strength across space-time, in order to improve estimation and prediction of an underlying model’s feature  </a:t>
            </a:r>
          </a:p>
        </p:txBody>
      </p:sp>
      <p:sp>
        <p:nvSpPr>
          <p:cNvPr id="2" name="Slide Number Placeholder 3">
            <a:extLst>
              <a:ext uri="{FF2B5EF4-FFF2-40B4-BE49-F238E27FC236}">
                <a16:creationId xmlns:a16="http://schemas.microsoft.com/office/drawing/2014/main" id="{E1037F09-8138-27C9-1689-40819901008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3482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D2D5FB-722F-0556-16B9-4DF508DA73DF}"/>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Type of spatial risk estimation</a:t>
            </a:r>
          </a:p>
        </p:txBody>
      </p:sp>
      <p:sp>
        <p:nvSpPr>
          <p:cNvPr id="3" name="Slide Number Placeholder 3">
            <a:extLst>
              <a:ext uri="{FF2B5EF4-FFF2-40B4-BE49-F238E27FC236}">
                <a16:creationId xmlns:a16="http://schemas.microsoft.com/office/drawing/2014/main" id="{6AA09F90-F760-C560-FDAD-1CDC2D3CBE1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88918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40676</TotalTime>
  <Words>3361</Words>
  <Application>Microsoft Macintosh PowerPoint</Application>
  <PresentationFormat>Widescreen</PresentationFormat>
  <Paragraphs>433</Paragraphs>
  <Slides>31</Slides>
  <Notes>18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31</vt:i4>
      </vt:variant>
    </vt:vector>
  </HeadingPairs>
  <TitlesOfParts>
    <vt:vector size="46" baseType="lpstr">
      <vt:lpstr>Arial</vt:lpstr>
      <vt:lpstr>Calibri</vt:lpstr>
      <vt:lpstr>Calibri Light</vt:lpstr>
      <vt:lpstr>Cambria Math</vt:lpstr>
      <vt:lpstr>Helvetica</vt:lpstr>
      <vt:lpstr>Helvetica Light</vt:lpstr>
      <vt:lpstr>Helvetica Light</vt:lpstr>
      <vt:lpstr>Helvetica Neue</vt:lpstr>
      <vt:lpstr>HELVETICA NEUE LIGHT</vt:lpstr>
      <vt:lpstr>HELVETICA NEUE LIGHT</vt:lpstr>
      <vt:lpstr>HELVETICA NEUE THIN</vt:lpstr>
      <vt:lpstr>HELVETICA NEUE THIN</vt:lpstr>
      <vt:lpstr>Wingdings</vt:lpstr>
      <vt:lpstr>Office Theme</vt:lpstr>
      <vt:lpstr>Custom Design</vt:lpstr>
      <vt:lpstr>PowerPoint Presentation</vt:lpstr>
      <vt:lpstr>PowerPoint Presentation</vt:lpstr>
      <vt:lpstr>Quick recap on hierarchical regression models</vt:lpstr>
      <vt:lpstr>PowerPoint Presentation</vt:lpstr>
      <vt:lpstr>PowerPoint Presentation</vt:lpstr>
      <vt:lpstr>PowerPoint Presentation</vt:lpstr>
      <vt:lpstr>PowerPoint Presentation</vt:lpstr>
      <vt:lpstr>PowerPoint Presentation</vt:lpstr>
      <vt:lpstr>Type of spatial risk estimation</vt:lpstr>
      <vt:lpstr>PowerPoint Presentation</vt:lpstr>
      <vt:lpstr>PowerPoint Presentation</vt:lpstr>
      <vt:lpstr>PowerPoint Presentation</vt:lpstr>
      <vt:lpstr>PowerPoint Presentation</vt:lpstr>
      <vt:lpstr>PowerPoint Presentation</vt:lpstr>
      <vt:lpstr>PowerPoint Presentation</vt:lpstr>
      <vt:lpstr>Spatial Intrinsic Conditional Autoregressive models (ICARs)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Risk assessment and mapping of infestation in Campina Grande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376</cp:revision>
  <dcterms:created xsi:type="dcterms:W3CDTF">2020-11-19T14:47:11Z</dcterms:created>
  <dcterms:modified xsi:type="dcterms:W3CDTF">2023-07-13T03:39:24Z</dcterms:modified>
</cp:coreProperties>
</file>